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753600" cy="7315200"/>
  <p:notesSz cx="6858000" cy="9144000"/>
  <p:embeddedFontLst>
    <p:embeddedFont>
      <p:font typeface="Semplicit‡ 1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17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20.08.2026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1.7.2013</a:t>
            </a:r>
          </a:p>
          <a:p>
            <a:endParaRPr lang="en-US"/>
          </a:p>
          <a:p>
            <a:r>
              <a:rPr lang="en-US"/>
              <a:t>&lt;number&gt;</a:t>
            </a:r>
          </a:p>
          <a:p>
            <a:endParaRPr lang="en-US"/>
          </a:p>
          <a:p>
            <a:r>
              <a:rPr lang="en-US"/>
              <a:t>‹#›</a:t>
            </a:r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10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55.jpe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691092" cy="3004376"/>
            <a:chOff x="0" y="0"/>
            <a:chExt cx="7588123" cy="40058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588123" cy="4005834"/>
            </a:xfrm>
            <a:custGeom>
              <a:avLst/>
              <a:gdLst/>
              <a:ahLst/>
              <a:cxnLst/>
              <a:rect l="l" t="t" r="r" b="b"/>
              <a:pathLst>
                <a:path w="7588123" h="4005834">
                  <a:moveTo>
                    <a:pt x="0" y="0"/>
                  </a:moveTo>
                  <a:lnTo>
                    <a:pt x="7588123" y="0"/>
                  </a:lnTo>
                  <a:lnTo>
                    <a:pt x="7588123" y="4005834"/>
                  </a:lnTo>
                  <a:lnTo>
                    <a:pt x="0" y="400583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7815" r="-17815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14288"/>
            <a:ext cx="5691092" cy="2990136"/>
            <a:chOff x="0" y="0"/>
            <a:chExt cx="7588123" cy="39868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588123" cy="3986784"/>
            </a:xfrm>
            <a:custGeom>
              <a:avLst/>
              <a:gdLst/>
              <a:ahLst/>
              <a:cxnLst/>
              <a:rect l="l" t="t" r="r" b="b"/>
              <a:pathLst>
                <a:path w="7588123" h="3986784">
                  <a:moveTo>
                    <a:pt x="0" y="0"/>
                  </a:moveTo>
                  <a:lnTo>
                    <a:pt x="7588123" y="0"/>
                  </a:lnTo>
                  <a:lnTo>
                    <a:pt x="7588123" y="3986784"/>
                  </a:lnTo>
                  <a:lnTo>
                    <a:pt x="0" y="3986784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7458" r="-17458" b="-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34912" y="806329"/>
            <a:ext cx="5691092" cy="2975847"/>
            <a:chOff x="0" y="0"/>
            <a:chExt cx="7588123" cy="39677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88122" cy="3967794"/>
            </a:xfrm>
            <a:custGeom>
              <a:avLst/>
              <a:gdLst/>
              <a:ahLst/>
              <a:cxnLst/>
              <a:rect l="l" t="t" r="r" b="b"/>
              <a:pathLst>
                <a:path w="7588122" h="3967794">
                  <a:moveTo>
                    <a:pt x="0" y="0"/>
                  </a:moveTo>
                  <a:lnTo>
                    <a:pt x="7588122" y="0"/>
                  </a:lnTo>
                  <a:lnTo>
                    <a:pt x="7588122" y="3967794"/>
                  </a:lnTo>
                  <a:lnTo>
                    <a:pt x="0" y="396779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17089" r="-17089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050"/>
              <a:ext cx="7588123" cy="39487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539"/>
                </a:lnSpc>
              </a:pPr>
              <a:r>
                <a:rPr lang="en-US" sz="4067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Visita al </a:t>
              </a:r>
            </a:p>
            <a:p>
              <a:pPr algn="ctr">
                <a:lnSpc>
                  <a:spcPts val="4539"/>
                </a:lnSpc>
              </a:pPr>
              <a:r>
                <a:rPr lang="en-US" sz="4067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Museo del Cinema</a:t>
              </a:r>
            </a:p>
            <a:p>
              <a:pPr algn="ctr">
                <a:lnSpc>
                  <a:spcPts val="4539"/>
                </a:lnSpc>
              </a:pPr>
              <a:endParaRPr lang="en-US" sz="4067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251656" y="-288322"/>
            <a:ext cx="4514374" cy="7941754"/>
            <a:chOff x="0" y="0"/>
            <a:chExt cx="6019165" cy="105890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19165" cy="10589006"/>
            </a:xfrm>
            <a:custGeom>
              <a:avLst/>
              <a:gdLst/>
              <a:ahLst/>
              <a:cxnLst/>
              <a:rect l="l" t="t" r="r" b="b"/>
              <a:pathLst>
                <a:path w="6019165" h="10589006">
                  <a:moveTo>
                    <a:pt x="0" y="0"/>
                  </a:moveTo>
                  <a:lnTo>
                    <a:pt x="6019165" y="0"/>
                  </a:lnTo>
                  <a:lnTo>
                    <a:pt x="6019165" y="10589006"/>
                  </a:lnTo>
                  <a:lnTo>
                    <a:pt x="0" y="10589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67280" r="-6728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0649" y="4724400"/>
            <a:ext cx="1809585" cy="276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2"/>
              </a:lnSpc>
            </a:pPr>
            <a:r>
              <a:rPr lang="en-US" sz="186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Storia Sociale per: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00249" y="5943600"/>
            <a:ext cx="3316224" cy="38100"/>
            <a:chOff x="0" y="0"/>
            <a:chExt cx="4421632" cy="50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21632" cy="50800"/>
            </a:xfrm>
            <a:custGeom>
              <a:avLst/>
              <a:gdLst/>
              <a:ahLst/>
              <a:cxnLst/>
              <a:rect l="l" t="t" r="r" b="b"/>
              <a:pathLst>
                <a:path w="4421632" h="50800">
                  <a:moveTo>
                    <a:pt x="0" y="0"/>
                  </a:moveTo>
                  <a:lnTo>
                    <a:pt x="4421632" y="0"/>
                  </a:lnTo>
                  <a:lnTo>
                    <a:pt x="44216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2499" y="1473841"/>
            <a:ext cx="7772400" cy="1613506"/>
            <a:chOff x="0" y="0"/>
            <a:chExt cx="10363200" cy="21513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63200" cy="2151380"/>
            </a:xfrm>
            <a:custGeom>
              <a:avLst/>
              <a:gdLst/>
              <a:ahLst/>
              <a:cxnLst/>
              <a:rect l="l" t="t" r="r" b="b"/>
              <a:pathLst>
                <a:path w="10363200" h="2151380">
                  <a:moveTo>
                    <a:pt x="0" y="0"/>
                  </a:moveTo>
                  <a:lnTo>
                    <a:pt x="10363200" y="0"/>
                  </a:lnTo>
                  <a:lnTo>
                    <a:pt x="10363200" y="2151380"/>
                  </a:lnTo>
                  <a:lnTo>
                    <a:pt x="0" y="21513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860" b="-43858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19670" y="1645846"/>
            <a:ext cx="6914261" cy="4783127"/>
            <a:chOff x="0" y="0"/>
            <a:chExt cx="6078339" cy="42048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78328" cy="4204843"/>
            </a:xfrm>
            <a:custGeom>
              <a:avLst/>
              <a:gdLst/>
              <a:ahLst/>
              <a:cxnLst/>
              <a:rect l="l" t="t" r="r" b="b"/>
              <a:pathLst>
                <a:path w="6078328" h="4204843">
                  <a:moveTo>
                    <a:pt x="0" y="0"/>
                  </a:moveTo>
                  <a:lnTo>
                    <a:pt x="6078328" y="0"/>
                  </a:lnTo>
                  <a:lnTo>
                    <a:pt x="6078328" y="4204843"/>
                  </a:lnTo>
                  <a:lnTo>
                    <a:pt x="0" y="4204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210" t="-3225" r="-16160" b="-570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701483" y="275060"/>
            <a:ext cx="5632447" cy="1198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Se decidi di scoprire la storia della Mole nell’area dedicata all’ingresso, puoi toccare il modello e le decorazioni riprodotte.</a:t>
            </a:r>
          </a:p>
        </p:txBody>
      </p:sp>
      <p:sp>
        <p:nvSpPr>
          <p:cNvPr id="7" name="Freeform 7"/>
          <p:cNvSpPr/>
          <p:nvPr/>
        </p:nvSpPr>
        <p:spPr>
          <a:xfrm>
            <a:off x="1338205" y="259302"/>
            <a:ext cx="1214540" cy="1214540"/>
          </a:xfrm>
          <a:custGeom>
            <a:avLst/>
            <a:gdLst/>
            <a:ahLst/>
            <a:cxnLst/>
            <a:rect l="l" t="t" r="r" b="b"/>
            <a:pathLst>
              <a:path w="1214540" h="1214540">
                <a:moveTo>
                  <a:pt x="0" y="0"/>
                </a:moveTo>
                <a:lnTo>
                  <a:pt x="1214540" y="0"/>
                </a:lnTo>
                <a:lnTo>
                  <a:pt x="1214540" y="1214539"/>
                </a:lnTo>
                <a:lnTo>
                  <a:pt x="0" y="12145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2004460"/>
            <a:ext cx="8627504" cy="4360145"/>
            <a:chOff x="0" y="0"/>
            <a:chExt cx="11503339" cy="58135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03313" cy="5813552"/>
            </a:xfrm>
            <a:custGeom>
              <a:avLst/>
              <a:gdLst/>
              <a:ahLst/>
              <a:cxnLst/>
              <a:rect l="l" t="t" r="r" b="b"/>
              <a:pathLst>
                <a:path w="11503313" h="5813552">
                  <a:moveTo>
                    <a:pt x="0" y="0"/>
                  </a:moveTo>
                  <a:lnTo>
                    <a:pt x="11503313" y="0"/>
                  </a:lnTo>
                  <a:lnTo>
                    <a:pt x="11503313" y="5813552"/>
                  </a:lnTo>
                  <a:lnTo>
                    <a:pt x="0" y="581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51" r="-951"/>
              </a:stretch>
            </a:blipFill>
            <a:ln w="38100">
              <a:solidFill>
                <a:schemeClr val="tx1"/>
              </a:solidFill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Freeform 4"/>
          <p:cNvSpPr/>
          <p:nvPr/>
        </p:nvSpPr>
        <p:spPr>
          <a:xfrm>
            <a:off x="2284819" y="2420464"/>
            <a:ext cx="1313917" cy="294027"/>
          </a:xfrm>
          <a:custGeom>
            <a:avLst/>
            <a:gdLst/>
            <a:ahLst/>
            <a:cxnLst/>
            <a:rect l="l" t="t" r="r" b="b"/>
            <a:pathLst>
              <a:path w="1313917" h="294027">
                <a:moveTo>
                  <a:pt x="0" y="0"/>
                </a:moveTo>
                <a:lnTo>
                  <a:pt x="1313917" y="0"/>
                </a:lnTo>
                <a:lnTo>
                  <a:pt x="1313917" y="294028"/>
                </a:lnTo>
                <a:lnTo>
                  <a:pt x="0" y="294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>
            <a:off x="1794577" y="2611622"/>
            <a:ext cx="1403985" cy="294027"/>
          </a:xfrm>
          <a:custGeom>
            <a:avLst/>
            <a:gdLst/>
            <a:ahLst/>
            <a:cxnLst/>
            <a:rect l="l" t="t" r="r" b="b"/>
            <a:pathLst>
              <a:path w="1403985" h="294027">
                <a:moveTo>
                  <a:pt x="0" y="0"/>
                </a:moveTo>
                <a:lnTo>
                  <a:pt x="1403985" y="0"/>
                </a:lnTo>
                <a:lnTo>
                  <a:pt x="1403985" y="294027"/>
                </a:lnTo>
                <a:lnTo>
                  <a:pt x="0" y="294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2314994" y="2802779"/>
            <a:ext cx="1416768" cy="294027"/>
          </a:xfrm>
          <a:custGeom>
            <a:avLst/>
            <a:gdLst/>
            <a:ahLst/>
            <a:cxnLst/>
            <a:rect l="l" t="t" r="r" b="b"/>
            <a:pathLst>
              <a:path w="1416768" h="294027">
                <a:moveTo>
                  <a:pt x="0" y="0"/>
                </a:moveTo>
                <a:lnTo>
                  <a:pt x="1416768" y="0"/>
                </a:lnTo>
                <a:lnTo>
                  <a:pt x="1416768" y="294027"/>
                </a:lnTo>
                <a:lnTo>
                  <a:pt x="0" y="294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2167499" y="2946311"/>
            <a:ext cx="1402661" cy="294027"/>
          </a:xfrm>
          <a:custGeom>
            <a:avLst/>
            <a:gdLst/>
            <a:ahLst/>
            <a:cxnLst/>
            <a:rect l="l" t="t" r="r" b="b"/>
            <a:pathLst>
              <a:path w="1402661" h="294027">
                <a:moveTo>
                  <a:pt x="0" y="0"/>
                </a:moveTo>
                <a:lnTo>
                  <a:pt x="1402661" y="0"/>
                </a:lnTo>
                <a:lnTo>
                  <a:pt x="1402661" y="294027"/>
                </a:lnTo>
                <a:lnTo>
                  <a:pt x="0" y="294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1991954" y="3137459"/>
            <a:ext cx="1423997" cy="294027"/>
          </a:xfrm>
          <a:custGeom>
            <a:avLst/>
            <a:gdLst/>
            <a:ahLst/>
            <a:cxnLst/>
            <a:rect l="l" t="t" r="r" b="b"/>
            <a:pathLst>
              <a:path w="1423997" h="294027">
                <a:moveTo>
                  <a:pt x="0" y="0"/>
                </a:moveTo>
                <a:lnTo>
                  <a:pt x="1423997" y="0"/>
                </a:lnTo>
                <a:lnTo>
                  <a:pt x="1423997" y="294027"/>
                </a:lnTo>
                <a:lnTo>
                  <a:pt x="0" y="294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>
            <a:off x="2343569" y="3280334"/>
            <a:ext cx="1441723" cy="294027"/>
          </a:xfrm>
          <a:custGeom>
            <a:avLst/>
            <a:gdLst/>
            <a:ahLst/>
            <a:cxnLst/>
            <a:rect l="l" t="t" r="r" b="b"/>
            <a:pathLst>
              <a:path w="1441723" h="294027">
                <a:moveTo>
                  <a:pt x="0" y="0"/>
                </a:moveTo>
                <a:lnTo>
                  <a:pt x="1441723" y="0"/>
                </a:lnTo>
                <a:lnTo>
                  <a:pt x="1441723" y="294027"/>
                </a:lnTo>
                <a:lnTo>
                  <a:pt x="0" y="2940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>
            <a:off x="2137115" y="3469586"/>
            <a:ext cx="1413996" cy="246402"/>
          </a:xfrm>
          <a:custGeom>
            <a:avLst/>
            <a:gdLst/>
            <a:ahLst/>
            <a:cxnLst/>
            <a:rect l="l" t="t" r="r" b="b"/>
            <a:pathLst>
              <a:path w="1413996" h="246402">
                <a:moveTo>
                  <a:pt x="0" y="0"/>
                </a:moveTo>
                <a:lnTo>
                  <a:pt x="1413995" y="0"/>
                </a:lnTo>
                <a:lnTo>
                  <a:pt x="1413995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>
            <a:off x="2271189" y="3652466"/>
            <a:ext cx="1358532" cy="243764"/>
          </a:xfrm>
          <a:custGeom>
            <a:avLst/>
            <a:gdLst/>
            <a:ahLst/>
            <a:cxnLst/>
            <a:rect l="l" t="t" r="r" b="b"/>
            <a:pathLst>
              <a:path w="1358532" h="243764">
                <a:moveTo>
                  <a:pt x="0" y="0"/>
                </a:moveTo>
                <a:lnTo>
                  <a:pt x="1358531" y="0"/>
                </a:lnTo>
                <a:lnTo>
                  <a:pt x="1358531" y="243764"/>
                </a:lnTo>
                <a:lnTo>
                  <a:pt x="0" y="2437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>
            <a:off x="2698823" y="3805523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7" y="0"/>
                </a:lnTo>
                <a:lnTo>
                  <a:pt x="1313917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>
            <a:off x="2094619" y="3977630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7" y="0"/>
                </a:lnTo>
                <a:lnTo>
                  <a:pt x="1313917" y="246403"/>
                </a:lnTo>
                <a:lnTo>
                  <a:pt x="0" y="246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4" name="Freeform 14"/>
          <p:cNvSpPr/>
          <p:nvPr/>
        </p:nvSpPr>
        <p:spPr>
          <a:xfrm>
            <a:off x="2223926" y="4091930"/>
            <a:ext cx="1313917" cy="295427"/>
          </a:xfrm>
          <a:custGeom>
            <a:avLst/>
            <a:gdLst/>
            <a:ahLst/>
            <a:cxnLst/>
            <a:rect l="l" t="t" r="r" b="b"/>
            <a:pathLst>
              <a:path w="1313917" h="295427">
                <a:moveTo>
                  <a:pt x="0" y="0"/>
                </a:moveTo>
                <a:lnTo>
                  <a:pt x="1313916" y="0"/>
                </a:lnTo>
                <a:lnTo>
                  <a:pt x="1313916" y="295428"/>
                </a:lnTo>
                <a:lnTo>
                  <a:pt x="0" y="295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5" name="Freeform 15"/>
          <p:cNvSpPr/>
          <p:nvPr/>
        </p:nvSpPr>
        <p:spPr>
          <a:xfrm>
            <a:off x="2293496" y="4641885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7" y="0"/>
                </a:lnTo>
                <a:lnTo>
                  <a:pt x="1313917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6" name="Freeform 16"/>
          <p:cNvSpPr/>
          <p:nvPr/>
        </p:nvSpPr>
        <p:spPr>
          <a:xfrm>
            <a:off x="2515138" y="4309758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7" y="0"/>
                </a:lnTo>
                <a:lnTo>
                  <a:pt x="1313917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7" name="Freeform 17"/>
          <p:cNvSpPr/>
          <p:nvPr/>
        </p:nvSpPr>
        <p:spPr>
          <a:xfrm>
            <a:off x="2211872" y="4813335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6" y="0"/>
                </a:lnTo>
                <a:lnTo>
                  <a:pt x="1313916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8" name="Freeform 18"/>
          <p:cNvSpPr/>
          <p:nvPr/>
        </p:nvSpPr>
        <p:spPr>
          <a:xfrm>
            <a:off x="1356331" y="2248357"/>
            <a:ext cx="1313917" cy="246402"/>
          </a:xfrm>
          <a:custGeom>
            <a:avLst/>
            <a:gdLst/>
            <a:ahLst/>
            <a:cxnLst/>
            <a:rect l="l" t="t" r="r" b="b"/>
            <a:pathLst>
              <a:path w="1313917" h="246402">
                <a:moveTo>
                  <a:pt x="0" y="0"/>
                </a:moveTo>
                <a:lnTo>
                  <a:pt x="1313917" y="0"/>
                </a:lnTo>
                <a:lnTo>
                  <a:pt x="1313917" y="246402"/>
                </a:lnTo>
                <a:lnTo>
                  <a:pt x="0" y="246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9" name="TextBox 19"/>
          <p:cNvSpPr txBox="1"/>
          <p:nvPr/>
        </p:nvSpPr>
        <p:spPr>
          <a:xfrm>
            <a:off x="1084564" y="635156"/>
            <a:ext cx="7584472" cy="79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All’inizio di ogni area puoi consultare una mappa in cui è indicato il percorso, le stanze e i bagni presenti al piano.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" y="2603539"/>
            <a:ext cx="4105576" cy="4072651"/>
            <a:chOff x="0" y="0"/>
            <a:chExt cx="3582188" cy="35534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82173" cy="3553460"/>
            </a:xfrm>
            <a:custGeom>
              <a:avLst/>
              <a:gdLst/>
              <a:ahLst/>
              <a:cxnLst/>
              <a:rect l="l" t="t" r="r" b="b"/>
              <a:pathLst>
                <a:path w="3582173" h="3553460">
                  <a:moveTo>
                    <a:pt x="0" y="0"/>
                  </a:moveTo>
                  <a:lnTo>
                    <a:pt x="3582173" y="0"/>
                  </a:lnTo>
                  <a:lnTo>
                    <a:pt x="3582173" y="3553460"/>
                  </a:lnTo>
                  <a:lnTo>
                    <a:pt x="0" y="3553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398" r="-2439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976614" y="2603539"/>
            <a:ext cx="4346751" cy="4072651"/>
            <a:chOff x="0" y="0"/>
            <a:chExt cx="3454413" cy="32365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4400" cy="3236595"/>
            </a:xfrm>
            <a:custGeom>
              <a:avLst/>
              <a:gdLst/>
              <a:ahLst/>
              <a:cxnLst/>
              <a:rect l="l" t="t" r="r" b="b"/>
              <a:pathLst>
                <a:path w="3454400" h="3236595">
                  <a:moveTo>
                    <a:pt x="0" y="0"/>
                  </a:moveTo>
                  <a:lnTo>
                    <a:pt x="3454400" y="0"/>
                  </a:lnTo>
                  <a:lnTo>
                    <a:pt x="3454400" y="3236595"/>
                  </a:lnTo>
                  <a:lnTo>
                    <a:pt x="0" y="3236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0270" r="-2027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91036" y="1408589"/>
            <a:ext cx="999669" cy="999669"/>
            <a:chOff x="0" y="0"/>
            <a:chExt cx="1332892" cy="133289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32892" cy="1332892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49007" y="404503"/>
              <a:ext cx="834877" cy="523885"/>
            </a:xfrm>
            <a:custGeom>
              <a:avLst/>
              <a:gdLst/>
              <a:ahLst/>
              <a:cxnLst/>
              <a:rect l="l" t="t" r="r" b="b"/>
              <a:pathLst>
                <a:path w="834877" h="523885">
                  <a:moveTo>
                    <a:pt x="0" y="0"/>
                  </a:moveTo>
                  <a:lnTo>
                    <a:pt x="834877" y="0"/>
                  </a:lnTo>
                  <a:lnTo>
                    <a:pt x="834877" y="523885"/>
                  </a:lnTo>
                  <a:lnTo>
                    <a:pt x="0" y="523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90705" y="1487262"/>
            <a:ext cx="6336129" cy="98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4"/>
              </a:lnSpc>
              <a:buFont typeface="Arial"/>
              <a:buChar char="•"/>
            </a:pPr>
            <a:r>
              <a:rPr lang="en-US" sz="2297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Proiezioni e schermi molto grandi e luminosi con filmati a colori o in bianco e nero</a:t>
            </a:r>
          </a:p>
          <a:p>
            <a:pPr algn="l">
              <a:lnSpc>
                <a:spcPts val="2564"/>
              </a:lnSpc>
            </a:pPr>
            <a:endParaRPr lang="en-US" sz="2297" b="1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09600" y="217694"/>
            <a:ext cx="8713765" cy="995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All’interno del Museo gli ambienti sono molto diversi.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posso vedere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7560">
            <a:off x="819352" y="2367435"/>
            <a:ext cx="3969615" cy="3925091"/>
            <a:chOff x="0" y="0"/>
            <a:chExt cx="5292821" cy="52334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92821" cy="5233416"/>
            </a:xfrm>
            <a:custGeom>
              <a:avLst/>
              <a:gdLst/>
              <a:ahLst/>
              <a:cxnLst/>
              <a:rect l="l" t="t" r="r" b="b"/>
              <a:pathLst>
                <a:path w="5292821" h="5233416">
                  <a:moveTo>
                    <a:pt x="0" y="242189"/>
                  </a:moveTo>
                  <a:lnTo>
                    <a:pt x="5072714" y="0"/>
                  </a:lnTo>
                  <a:lnTo>
                    <a:pt x="5292821" y="4991354"/>
                  </a:lnTo>
                  <a:lnTo>
                    <a:pt x="219959" y="5233416"/>
                  </a:lnTo>
                  <a:lnTo>
                    <a:pt x="0" y="242189"/>
                  </a:lnTo>
                  <a:close/>
                </a:path>
              </a:pathLst>
            </a:custGeom>
            <a:blipFill>
              <a:blip r:embed="rId3"/>
              <a:stretch>
                <a:fillRect t="-17422" b="-1742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0" y="2432745"/>
            <a:ext cx="4145280" cy="3756336"/>
            <a:chOff x="0" y="0"/>
            <a:chExt cx="5527040" cy="50084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27021" cy="5008473"/>
            </a:xfrm>
            <a:custGeom>
              <a:avLst/>
              <a:gdLst/>
              <a:ahLst/>
              <a:cxnLst/>
              <a:rect l="l" t="t" r="r" b="b"/>
              <a:pathLst>
                <a:path w="5527021" h="5008473">
                  <a:moveTo>
                    <a:pt x="0" y="0"/>
                  </a:moveTo>
                  <a:lnTo>
                    <a:pt x="5527021" y="0"/>
                  </a:lnTo>
                  <a:lnTo>
                    <a:pt x="5527021" y="5008473"/>
                  </a:lnTo>
                  <a:lnTo>
                    <a:pt x="0" y="50084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7963" r="-1796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686379" y="1006248"/>
            <a:ext cx="4380842" cy="66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4"/>
              </a:lnSpc>
              <a:buFont typeface="Arial"/>
              <a:buChar char="•"/>
            </a:pPr>
            <a:r>
              <a:rPr lang="en-US" sz="2297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Piccoli monitor, anche nascosti in luoghi insoliti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69175" y="794947"/>
            <a:ext cx="1217204" cy="1217204"/>
            <a:chOff x="0" y="0"/>
            <a:chExt cx="1622939" cy="162293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622939" cy="1622939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303193" y="492526"/>
              <a:ext cx="1016552" cy="637886"/>
            </a:xfrm>
            <a:custGeom>
              <a:avLst/>
              <a:gdLst/>
              <a:ahLst/>
              <a:cxnLst/>
              <a:rect l="l" t="t" r="r" b="b"/>
              <a:pathLst>
                <a:path w="1016552" h="637886">
                  <a:moveTo>
                    <a:pt x="0" y="0"/>
                  </a:moveTo>
                  <a:lnTo>
                    <a:pt x="1016552" y="0"/>
                  </a:lnTo>
                  <a:lnTo>
                    <a:pt x="1016552" y="637887"/>
                  </a:lnTo>
                  <a:lnTo>
                    <a:pt x="0" y="637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88671" y="587673"/>
            <a:ext cx="3965734" cy="5996083"/>
            <a:chOff x="0" y="0"/>
            <a:chExt cx="5287645" cy="7994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7645" cy="7994777"/>
            </a:xfrm>
            <a:custGeom>
              <a:avLst/>
              <a:gdLst/>
              <a:ahLst/>
              <a:cxnLst/>
              <a:rect l="l" t="t" r="r" b="b"/>
              <a:pathLst>
                <a:path w="5287645" h="7994777">
                  <a:moveTo>
                    <a:pt x="0" y="0"/>
                  </a:moveTo>
                  <a:lnTo>
                    <a:pt x="5287645" y="0"/>
                  </a:lnTo>
                  <a:lnTo>
                    <a:pt x="5287645" y="7994777"/>
                  </a:lnTo>
                  <a:lnTo>
                    <a:pt x="0" y="7994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9" r="-398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83010" y="2419711"/>
            <a:ext cx="4135441" cy="3101588"/>
            <a:chOff x="0" y="0"/>
            <a:chExt cx="5513921" cy="41354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13959" cy="4135501"/>
            </a:xfrm>
            <a:custGeom>
              <a:avLst/>
              <a:gdLst/>
              <a:ahLst/>
              <a:cxnLst/>
              <a:rect l="l" t="t" r="r" b="b"/>
              <a:pathLst>
                <a:path w="5513959" h="4135501">
                  <a:moveTo>
                    <a:pt x="0" y="0"/>
                  </a:moveTo>
                  <a:lnTo>
                    <a:pt x="5513959" y="0"/>
                  </a:lnTo>
                  <a:lnTo>
                    <a:pt x="5513959" y="4135501"/>
                  </a:lnTo>
                  <a:lnTo>
                    <a:pt x="0" y="41355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8888" b="-38887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54110" y="1277370"/>
            <a:ext cx="3321479" cy="66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4"/>
              </a:lnSpc>
              <a:buFont typeface="Arial"/>
              <a:buChar char="•"/>
            </a:pPr>
            <a:r>
              <a:rPr lang="en-US" sz="2297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Alcune stanze sono molto buie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83010" y="1047471"/>
            <a:ext cx="1112751" cy="1112751"/>
            <a:chOff x="0" y="0"/>
            <a:chExt cx="1483668" cy="148366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483668" cy="1483668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277175" y="450260"/>
              <a:ext cx="929318" cy="583147"/>
            </a:xfrm>
            <a:custGeom>
              <a:avLst/>
              <a:gdLst/>
              <a:ahLst/>
              <a:cxnLst/>
              <a:rect l="l" t="t" r="r" b="b"/>
              <a:pathLst>
                <a:path w="929318" h="583147">
                  <a:moveTo>
                    <a:pt x="0" y="0"/>
                  </a:moveTo>
                  <a:lnTo>
                    <a:pt x="929318" y="0"/>
                  </a:lnTo>
                  <a:lnTo>
                    <a:pt x="929318" y="583147"/>
                  </a:lnTo>
                  <a:lnTo>
                    <a:pt x="0" y="583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5934" y="1727161"/>
            <a:ext cx="4340924" cy="4948436"/>
            <a:chOff x="0" y="0"/>
            <a:chExt cx="5787898" cy="65979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87898" cy="6597914"/>
            </a:xfrm>
            <a:custGeom>
              <a:avLst/>
              <a:gdLst/>
              <a:ahLst/>
              <a:cxnLst/>
              <a:rect l="l" t="t" r="r" b="b"/>
              <a:pathLst>
                <a:path w="5787898" h="6597914">
                  <a:moveTo>
                    <a:pt x="0" y="0"/>
                  </a:moveTo>
                  <a:lnTo>
                    <a:pt x="5787898" y="0"/>
                  </a:lnTo>
                  <a:lnTo>
                    <a:pt x="5787898" y="6597914"/>
                  </a:lnTo>
                  <a:lnTo>
                    <a:pt x="0" y="6597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39" r="-183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133797" y="915943"/>
            <a:ext cx="4060288" cy="5759653"/>
            <a:chOff x="0" y="0"/>
            <a:chExt cx="5413717" cy="76795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13755" cy="7679563"/>
            </a:xfrm>
            <a:custGeom>
              <a:avLst/>
              <a:gdLst/>
              <a:ahLst/>
              <a:cxnLst/>
              <a:rect l="l" t="t" r="r" b="b"/>
              <a:pathLst>
                <a:path w="5413755" h="7679563">
                  <a:moveTo>
                    <a:pt x="0" y="0"/>
                  </a:moveTo>
                  <a:lnTo>
                    <a:pt x="5413755" y="0"/>
                  </a:lnTo>
                  <a:lnTo>
                    <a:pt x="5413755" y="7679563"/>
                  </a:lnTo>
                  <a:lnTo>
                    <a:pt x="0" y="7679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195" r="-319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1665" y="505223"/>
            <a:ext cx="999669" cy="999669"/>
            <a:chOff x="0" y="0"/>
            <a:chExt cx="1332892" cy="133289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32892" cy="1332892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249007" y="404503"/>
              <a:ext cx="834877" cy="523885"/>
            </a:xfrm>
            <a:custGeom>
              <a:avLst/>
              <a:gdLst/>
              <a:ahLst/>
              <a:cxnLst/>
              <a:rect l="l" t="t" r="r" b="b"/>
              <a:pathLst>
                <a:path w="834877" h="523885">
                  <a:moveTo>
                    <a:pt x="0" y="0"/>
                  </a:moveTo>
                  <a:lnTo>
                    <a:pt x="834877" y="0"/>
                  </a:lnTo>
                  <a:lnTo>
                    <a:pt x="834877" y="523885"/>
                  </a:lnTo>
                  <a:lnTo>
                    <a:pt x="0" y="523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931334" y="741045"/>
            <a:ext cx="2586096" cy="66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4"/>
              </a:lnSpc>
              <a:buFont typeface="Arial"/>
              <a:buChar char="•"/>
            </a:pPr>
            <a:r>
              <a:rPr lang="en-US" sz="2297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altre stanze molte luminose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1234" y="1803760"/>
            <a:ext cx="7311133" cy="4874085"/>
            <a:chOff x="0" y="0"/>
            <a:chExt cx="9748177" cy="64987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48139" cy="6498844"/>
            </a:xfrm>
            <a:custGeom>
              <a:avLst/>
              <a:gdLst/>
              <a:ahLst/>
              <a:cxnLst/>
              <a:rect l="l" t="t" r="r" b="b"/>
              <a:pathLst>
                <a:path w="9748139" h="6498844">
                  <a:moveTo>
                    <a:pt x="0" y="0"/>
                  </a:moveTo>
                  <a:lnTo>
                    <a:pt x="9748139" y="0"/>
                  </a:lnTo>
                  <a:lnTo>
                    <a:pt x="9748139" y="6498844"/>
                  </a:lnTo>
                  <a:lnTo>
                    <a:pt x="0" y="6498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9" b="-18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342683" y="783014"/>
            <a:ext cx="4303549" cy="781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13"/>
              </a:lnSpc>
            </a:pPr>
            <a:r>
              <a:rPr lang="en-US" sz="27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 vedere una locomotiva comparire all’improvviso 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002441" y="669057"/>
            <a:ext cx="999669" cy="999669"/>
            <a:chOff x="0" y="0"/>
            <a:chExt cx="1332892" cy="133289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32892" cy="1332892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249007" y="404503"/>
              <a:ext cx="834877" cy="523885"/>
            </a:xfrm>
            <a:custGeom>
              <a:avLst/>
              <a:gdLst/>
              <a:ahLst/>
              <a:cxnLst/>
              <a:rect l="l" t="t" r="r" b="b"/>
              <a:pathLst>
                <a:path w="834877" h="523885">
                  <a:moveTo>
                    <a:pt x="0" y="0"/>
                  </a:moveTo>
                  <a:lnTo>
                    <a:pt x="834877" y="0"/>
                  </a:lnTo>
                  <a:lnTo>
                    <a:pt x="834877" y="523885"/>
                  </a:lnTo>
                  <a:lnTo>
                    <a:pt x="0" y="523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562963"/>
            <a:ext cx="3603819" cy="3242798"/>
          </a:xfrm>
          <a:custGeom>
            <a:avLst/>
            <a:gdLst/>
            <a:ahLst/>
            <a:cxnLst/>
            <a:rect l="l" t="t" r="r" b="b"/>
            <a:pathLst>
              <a:path w="3603819" h="3242798">
                <a:moveTo>
                  <a:pt x="0" y="0"/>
                </a:moveTo>
                <a:lnTo>
                  <a:pt x="3603819" y="0"/>
                </a:lnTo>
                <a:lnTo>
                  <a:pt x="3603819" y="3242798"/>
                </a:lnTo>
                <a:lnTo>
                  <a:pt x="0" y="3242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996" r="-24948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>
            <a:off x="3603819" y="3562963"/>
            <a:ext cx="2765586" cy="3242798"/>
          </a:xfrm>
          <a:custGeom>
            <a:avLst/>
            <a:gdLst/>
            <a:ahLst/>
            <a:cxnLst/>
            <a:rect l="l" t="t" r="r" b="b"/>
            <a:pathLst>
              <a:path w="2765586" h="3242798">
                <a:moveTo>
                  <a:pt x="0" y="0"/>
                </a:moveTo>
                <a:lnTo>
                  <a:pt x="2765586" y="0"/>
                </a:lnTo>
                <a:lnTo>
                  <a:pt x="2765586" y="3242798"/>
                </a:lnTo>
                <a:lnTo>
                  <a:pt x="0" y="3242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1" r="-57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6369405" y="3562963"/>
            <a:ext cx="4595320" cy="3242798"/>
          </a:xfrm>
          <a:custGeom>
            <a:avLst/>
            <a:gdLst/>
            <a:ahLst/>
            <a:cxnLst/>
            <a:rect l="l" t="t" r="r" b="b"/>
            <a:pathLst>
              <a:path w="4595320" h="3242798">
                <a:moveTo>
                  <a:pt x="0" y="0"/>
                </a:moveTo>
                <a:lnTo>
                  <a:pt x="4595320" y="0"/>
                </a:lnTo>
                <a:lnTo>
                  <a:pt x="4595320" y="3242798"/>
                </a:lnTo>
                <a:lnTo>
                  <a:pt x="0" y="32427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453" t="-6389" b="-7406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1174629" y="575112"/>
            <a:ext cx="7404341" cy="2398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Proseguendo la visita al secondo piano, arriverai nella sala più grande della Mole Antonelliana: l’Aula del Tempio. </a:t>
            </a:r>
          </a:p>
          <a:p>
            <a:pPr algn="l">
              <a:lnSpc>
                <a:spcPts val="3220"/>
              </a:lnSpc>
            </a:pPr>
            <a:endParaRPr lang="en-US" sz="2300" b="1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C’è un soffitto molto alto, è ricca di elementi che ricordano il cinema e molte luci che indicano l’ingresso di diverse sale tematiche.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0427" y="2294496"/>
            <a:ext cx="4148519" cy="4070128"/>
            <a:chOff x="0" y="0"/>
            <a:chExt cx="5531358" cy="5426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31358" cy="5426837"/>
            </a:xfrm>
            <a:custGeom>
              <a:avLst/>
              <a:gdLst/>
              <a:ahLst/>
              <a:cxnLst/>
              <a:rect l="l" t="t" r="r" b="b"/>
              <a:pathLst>
                <a:path w="5531358" h="5426837">
                  <a:moveTo>
                    <a:pt x="0" y="0"/>
                  </a:moveTo>
                  <a:lnTo>
                    <a:pt x="5531358" y="0"/>
                  </a:lnTo>
                  <a:lnTo>
                    <a:pt x="5531358" y="5426837"/>
                  </a:lnTo>
                  <a:lnTo>
                    <a:pt x="0" y="5426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3582" r="-23582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761233" y="426687"/>
            <a:ext cx="4852549" cy="53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All’interno del Museo puoi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19469" y="1122889"/>
            <a:ext cx="3550587" cy="53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sentire: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87435" y="1598179"/>
            <a:ext cx="4036715" cy="338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2"/>
              </a:lnSpc>
              <a:spcBef>
                <a:spcPct val="0"/>
              </a:spcBef>
              <a:buFont typeface="Arial"/>
              <a:buChar char="•"/>
            </a:pPr>
            <a:r>
              <a:rPr lang="en-US" sz="2297" b="1" u="none" strike="noStrike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scolaresche in visita guidata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32254" y="1598179"/>
            <a:ext cx="2246478" cy="338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923" lvl="1" indent="-247961" algn="l">
              <a:lnSpc>
                <a:spcPts val="2562"/>
              </a:lnSpc>
              <a:buFont typeface="Arial"/>
              <a:buChar char="•"/>
            </a:pPr>
            <a:r>
              <a:rPr lang="en-US" sz="2297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musica diffusa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323513" y="2294496"/>
            <a:ext cx="3800637" cy="4070166"/>
            <a:chOff x="0" y="0"/>
            <a:chExt cx="5067516" cy="5426888"/>
          </a:xfrm>
        </p:grpSpPr>
        <p:sp>
          <p:nvSpPr>
            <p:cNvPr id="9" name="Freeform 9" descr="\\Serverdati\didattica\Immagini\Attività_scuole\LABORATORI\L_Museo\MOSTRE TEMPORANEE\Hecho en Cuba Il gioco e manifesto  feb 16 Tommaseo Liberate\POSTATE SU FB\c DSC_0132.JPG"/>
            <p:cNvSpPr/>
            <p:nvPr/>
          </p:nvSpPr>
          <p:spPr>
            <a:xfrm>
              <a:off x="0" y="0"/>
              <a:ext cx="5067554" cy="5426837"/>
            </a:xfrm>
            <a:custGeom>
              <a:avLst/>
              <a:gdLst/>
              <a:ahLst/>
              <a:cxnLst/>
              <a:rect l="l" t="t" r="r" b="b"/>
              <a:pathLst>
                <a:path w="5067554" h="5426837">
                  <a:moveTo>
                    <a:pt x="0" y="0"/>
                  </a:moveTo>
                  <a:lnTo>
                    <a:pt x="5067554" y="0"/>
                  </a:lnTo>
                  <a:lnTo>
                    <a:pt x="5067554" y="5426837"/>
                  </a:lnTo>
                  <a:lnTo>
                    <a:pt x="0" y="5426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494" r="-1349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868283" y="2433197"/>
            <a:ext cx="972075" cy="927889"/>
            <a:chOff x="0" y="0"/>
            <a:chExt cx="1117600" cy="1066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17600" cy="1066800"/>
            </a:xfrm>
            <a:custGeom>
              <a:avLst/>
              <a:gdLst/>
              <a:ahLst/>
              <a:cxnLst/>
              <a:rect l="l" t="t" r="r" b="b"/>
              <a:pathLst>
                <a:path w="1117600" h="1066800">
                  <a:moveTo>
                    <a:pt x="0" y="0"/>
                  </a:moveTo>
                  <a:lnTo>
                    <a:pt x="1117600" y="0"/>
                  </a:lnTo>
                  <a:lnTo>
                    <a:pt x="1117600" y="1066800"/>
                  </a:lnTo>
                  <a:lnTo>
                    <a:pt x="0" y="1066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3636" t="-14284" r="-9089" b="-244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4851" y="1014086"/>
            <a:ext cx="1007403" cy="1007403"/>
            <a:chOff x="0" y="0"/>
            <a:chExt cx="1343204" cy="134320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43204" cy="1343204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105874" y="238113"/>
              <a:ext cx="1047707" cy="866977"/>
            </a:xfrm>
            <a:custGeom>
              <a:avLst/>
              <a:gdLst/>
              <a:ahLst/>
              <a:cxnLst/>
              <a:rect l="l" t="t" r="r" b="b"/>
              <a:pathLst>
                <a:path w="1047707" h="866977">
                  <a:moveTo>
                    <a:pt x="0" y="0"/>
                  </a:moveTo>
                  <a:lnTo>
                    <a:pt x="1047707" y="0"/>
                  </a:lnTo>
                  <a:lnTo>
                    <a:pt x="1047707" y="866978"/>
                  </a:lnTo>
                  <a:lnTo>
                    <a:pt x="0" y="8669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61534" y="2102487"/>
            <a:ext cx="3311842" cy="4327322"/>
            <a:chOff x="0" y="0"/>
            <a:chExt cx="4415790" cy="5769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5790" cy="5769737"/>
            </a:xfrm>
            <a:custGeom>
              <a:avLst/>
              <a:gdLst/>
              <a:ahLst/>
              <a:cxnLst/>
              <a:rect l="l" t="t" r="r" b="b"/>
              <a:pathLst>
                <a:path w="4415790" h="5769737">
                  <a:moveTo>
                    <a:pt x="0" y="0"/>
                  </a:moveTo>
                  <a:lnTo>
                    <a:pt x="4415790" y="0"/>
                  </a:lnTo>
                  <a:lnTo>
                    <a:pt x="4415790" y="5769737"/>
                  </a:lnTo>
                  <a:lnTo>
                    <a:pt x="0" y="5769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Freeform 4"/>
          <p:cNvSpPr/>
          <p:nvPr/>
        </p:nvSpPr>
        <p:spPr>
          <a:xfrm>
            <a:off x="6559451" y="4651492"/>
            <a:ext cx="752742" cy="1061037"/>
          </a:xfrm>
          <a:custGeom>
            <a:avLst/>
            <a:gdLst/>
            <a:ahLst/>
            <a:cxnLst/>
            <a:rect l="l" t="t" r="r" b="b"/>
            <a:pathLst>
              <a:path w="752742" h="1061037">
                <a:moveTo>
                  <a:pt x="0" y="0"/>
                </a:moveTo>
                <a:lnTo>
                  <a:pt x="752741" y="0"/>
                </a:lnTo>
                <a:lnTo>
                  <a:pt x="752741" y="1061038"/>
                </a:lnTo>
                <a:lnTo>
                  <a:pt x="0" y="10610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5" name="Group 5"/>
          <p:cNvGrpSpPr/>
          <p:nvPr/>
        </p:nvGrpSpPr>
        <p:grpSpPr>
          <a:xfrm>
            <a:off x="6662416" y="4803130"/>
            <a:ext cx="649776" cy="757761"/>
            <a:chOff x="0" y="0"/>
            <a:chExt cx="866369" cy="10103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66394" cy="1010412"/>
            </a:xfrm>
            <a:custGeom>
              <a:avLst/>
              <a:gdLst/>
              <a:ahLst/>
              <a:cxnLst/>
              <a:rect l="l" t="t" r="r" b="b"/>
              <a:pathLst>
                <a:path w="866394" h="1010412">
                  <a:moveTo>
                    <a:pt x="0" y="0"/>
                  </a:moveTo>
                  <a:lnTo>
                    <a:pt x="866394" y="0"/>
                  </a:lnTo>
                  <a:lnTo>
                    <a:pt x="866394" y="1010412"/>
                  </a:lnTo>
                  <a:lnTo>
                    <a:pt x="0" y="1010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0" r="2" b="-115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528954" y="3126603"/>
            <a:ext cx="2133600" cy="19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Se ci sono troppi rumori posso indossare le cuffie che si trovano nel KIT...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330136" y="3031984"/>
            <a:ext cx="2531236" cy="2468328"/>
            <a:chOff x="0" y="0"/>
            <a:chExt cx="3374981" cy="32911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75006" cy="3291078"/>
            </a:xfrm>
            <a:custGeom>
              <a:avLst/>
              <a:gdLst/>
              <a:ahLst/>
              <a:cxnLst/>
              <a:rect l="l" t="t" r="r" b="b"/>
              <a:pathLst>
                <a:path w="3375006" h="3291078">
                  <a:moveTo>
                    <a:pt x="0" y="0"/>
                  </a:moveTo>
                  <a:lnTo>
                    <a:pt x="3375006" y="0"/>
                  </a:lnTo>
                  <a:lnTo>
                    <a:pt x="3375006" y="3291078"/>
                  </a:lnTo>
                  <a:lnTo>
                    <a:pt x="0" y="3291078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72316" r="-77911"/>
              </a:stretch>
            </a:blipFill>
            <a:ln w="254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595754" y="1045177"/>
            <a:ext cx="5514518" cy="79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Alcuni dialoghi di film presentati sui monitor.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13642" y="851573"/>
            <a:ext cx="1574006" cy="1574006"/>
            <a:chOff x="0" y="0"/>
            <a:chExt cx="2098675" cy="2098675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098675" cy="2098675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4C960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>
              <a:off x="165422" y="372037"/>
              <a:ext cx="1636979" cy="1354600"/>
            </a:xfrm>
            <a:custGeom>
              <a:avLst/>
              <a:gdLst/>
              <a:ahLst/>
              <a:cxnLst/>
              <a:rect l="l" t="t" r="r" b="b"/>
              <a:pathLst>
                <a:path w="1636979" h="1354600">
                  <a:moveTo>
                    <a:pt x="0" y="0"/>
                  </a:moveTo>
                  <a:lnTo>
                    <a:pt x="1636978" y="0"/>
                  </a:lnTo>
                  <a:lnTo>
                    <a:pt x="1636978" y="1354600"/>
                  </a:lnTo>
                  <a:lnTo>
                    <a:pt x="0" y="1354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48240" y="-328889"/>
            <a:ext cx="4930807" cy="7892606"/>
            <a:chOff x="0" y="0"/>
            <a:chExt cx="6574409" cy="10523474"/>
          </a:xfrm>
        </p:grpSpPr>
        <p:sp>
          <p:nvSpPr>
            <p:cNvPr id="3" name="Freeform 3" descr="\\Serverdati\didattica\Immagini\FUMETTO\fumetto.jpg"/>
            <p:cNvSpPr/>
            <p:nvPr/>
          </p:nvSpPr>
          <p:spPr>
            <a:xfrm>
              <a:off x="0" y="0"/>
              <a:ext cx="6574409" cy="10523474"/>
            </a:xfrm>
            <a:custGeom>
              <a:avLst/>
              <a:gdLst/>
              <a:ahLst/>
              <a:cxnLst/>
              <a:rect l="l" t="t" r="r" b="b"/>
              <a:pathLst>
                <a:path w="6574409" h="10523474">
                  <a:moveTo>
                    <a:pt x="0" y="0"/>
                  </a:moveTo>
                  <a:lnTo>
                    <a:pt x="6574409" y="0"/>
                  </a:lnTo>
                  <a:lnTo>
                    <a:pt x="6574409" y="10523474"/>
                  </a:lnTo>
                  <a:lnTo>
                    <a:pt x="0" y="10523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321" r="-532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33400" y="552450"/>
            <a:ext cx="2088720" cy="62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6"/>
              </a:lnSpc>
            </a:pPr>
            <a:r>
              <a:rPr lang="en-US" sz="4262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Il giorno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9910" y="2944101"/>
            <a:ext cx="3824849" cy="2114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andremo a visitare il 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Museo del Cinema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Il museo si trova dentro la Mole Antonelliana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99910" y="2057400"/>
            <a:ext cx="3316224" cy="38100"/>
            <a:chOff x="0" y="0"/>
            <a:chExt cx="4421632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21632" cy="50800"/>
            </a:xfrm>
            <a:custGeom>
              <a:avLst/>
              <a:gdLst/>
              <a:ahLst/>
              <a:cxnLst/>
              <a:rect l="l" t="t" r="r" b="b"/>
              <a:pathLst>
                <a:path w="4421632" h="50800">
                  <a:moveTo>
                    <a:pt x="0" y="0"/>
                  </a:moveTo>
                  <a:lnTo>
                    <a:pt x="4421632" y="0"/>
                  </a:lnTo>
                  <a:lnTo>
                    <a:pt x="44216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70852" y="1480486"/>
            <a:ext cx="6101079" cy="4447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0"/>
              </a:lnSpc>
            </a:pPr>
            <a:endParaRPr/>
          </a:p>
          <a:p>
            <a:pPr marL="528523" lvl="1" indent="-264262" algn="l">
              <a:lnSpc>
                <a:spcPts val="3428"/>
              </a:lnSpc>
              <a:buFont typeface="Arial"/>
              <a:buChar char="•"/>
            </a:pPr>
            <a:r>
              <a:rPr lang="en-US" sz="2448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guardare gli oggetti esposti nelle vetrine</a:t>
            </a:r>
          </a:p>
          <a:p>
            <a:pPr algn="l">
              <a:lnSpc>
                <a:spcPts val="3428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3427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559712" lvl="2" indent="-186571" algn="l">
              <a:lnSpc>
                <a:spcPts val="3428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528523" lvl="1" indent="-264262" algn="l">
              <a:lnSpc>
                <a:spcPts val="2937"/>
              </a:lnSpc>
              <a:buFont typeface="Arial"/>
              <a:buChar char="•"/>
            </a:pPr>
            <a:r>
              <a:rPr lang="en-US" sz="2448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toccare e interagire con le riproduzioni lungo il percorso</a:t>
            </a:r>
          </a:p>
          <a:p>
            <a:pPr marL="559712" lvl="2" indent="-186571" algn="l">
              <a:lnSpc>
                <a:spcPts val="2937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2937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559712" lvl="2" indent="-186571" algn="l">
              <a:lnSpc>
                <a:spcPts val="2937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559712" lvl="2" indent="-186571" algn="l">
              <a:lnSpc>
                <a:spcPts val="2937"/>
              </a:lnSpc>
            </a:pPr>
            <a:endParaRPr lang="en-US" sz="2448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528523" lvl="1" indent="-264262" algn="l">
              <a:lnSpc>
                <a:spcPts val="3428"/>
              </a:lnSpc>
              <a:buFont typeface="Arial"/>
              <a:buChar char="•"/>
            </a:pPr>
            <a:r>
              <a:rPr lang="en-US" sz="2448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fare foto a ciò che ti picae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32743" y="0"/>
            <a:ext cx="2461222" cy="2110340"/>
            <a:chOff x="0" y="0"/>
            <a:chExt cx="3281629" cy="28137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81680" cy="2813812"/>
            </a:xfrm>
            <a:custGeom>
              <a:avLst/>
              <a:gdLst/>
              <a:ahLst/>
              <a:cxnLst/>
              <a:rect l="l" t="t" r="r" b="b"/>
              <a:pathLst>
                <a:path w="3281680" h="2813812">
                  <a:moveTo>
                    <a:pt x="0" y="0"/>
                  </a:moveTo>
                  <a:lnTo>
                    <a:pt x="3281680" y="0"/>
                  </a:lnTo>
                  <a:lnTo>
                    <a:pt x="3281680" y="2813812"/>
                  </a:lnTo>
                  <a:lnTo>
                    <a:pt x="0" y="2813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877" r="-6876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2743" y="2110302"/>
            <a:ext cx="2461279" cy="2664162"/>
            <a:chOff x="0" y="0"/>
            <a:chExt cx="3281705" cy="3552215"/>
          </a:xfrm>
        </p:grpSpPr>
        <p:sp>
          <p:nvSpPr>
            <p:cNvPr id="6" name="Freeform 6" descr="\\Serverdati\didattica\Immagini\Attività_scuole\SELEZIONE FOTO\REAR  SCUOLE FOTO VOLANTINO 1\lab-animazione-de-andre-28-05-10 (157 of 203).jpg"/>
            <p:cNvSpPr/>
            <p:nvPr/>
          </p:nvSpPr>
          <p:spPr>
            <a:xfrm>
              <a:off x="0" y="0"/>
              <a:ext cx="3281680" cy="3552190"/>
            </a:xfrm>
            <a:custGeom>
              <a:avLst/>
              <a:gdLst/>
              <a:ahLst/>
              <a:cxnLst/>
              <a:rect l="l" t="t" r="r" b="b"/>
              <a:pathLst>
                <a:path w="3281680" h="3552190">
                  <a:moveTo>
                    <a:pt x="0" y="0"/>
                  </a:moveTo>
                  <a:lnTo>
                    <a:pt x="3281680" y="0"/>
                  </a:lnTo>
                  <a:lnTo>
                    <a:pt x="3281680" y="3552190"/>
                  </a:lnTo>
                  <a:lnTo>
                    <a:pt x="0" y="3552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9415" b="-19416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32743" y="4774492"/>
            <a:ext cx="2461212" cy="2540660"/>
            <a:chOff x="0" y="0"/>
            <a:chExt cx="3281616" cy="338754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81553" cy="3387598"/>
            </a:xfrm>
            <a:custGeom>
              <a:avLst/>
              <a:gdLst/>
              <a:ahLst/>
              <a:cxnLst/>
              <a:rect l="l" t="t" r="r" b="b"/>
              <a:pathLst>
                <a:path w="3281553" h="3387598">
                  <a:moveTo>
                    <a:pt x="0" y="0"/>
                  </a:moveTo>
                  <a:lnTo>
                    <a:pt x="3281553" y="0"/>
                  </a:lnTo>
                  <a:lnTo>
                    <a:pt x="3281553" y="3387598"/>
                  </a:lnTo>
                  <a:lnTo>
                    <a:pt x="0" y="3387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4546" r="-1" b="-1454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590956" y="459953"/>
            <a:ext cx="3026172" cy="543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1"/>
              </a:lnSpc>
            </a:pPr>
            <a:r>
              <a:rPr lang="en-US" sz="35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Cosa puoi fare?</a:t>
            </a:r>
          </a:p>
        </p:txBody>
      </p:sp>
      <p:sp>
        <p:nvSpPr>
          <p:cNvPr id="10" name="Freeform 10"/>
          <p:cNvSpPr/>
          <p:nvPr/>
        </p:nvSpPr>
        <p:spPr>
          <a:xfrm>
            <a:off x="3260609" y="124213"/>
            <a:ext cx="1214540" cy="1214540"/>
          </a:xfrm>
          <a:custGeom>
            <a:avLst/>
            <a:gdLst/>
            <a:ahLst/>
            <a:cxnLst/>
            <a:rect l="l" t="t" r="r" b="b"/>
            <a:pathLst>
              <a:path w="1214540" h="1214540">
                <a:moveTo>
                  <a:pt x="0" y="0"/>
                </a:moveTo>
                <a:lnTo>
                  <a:pt x="1214539" y="0"/>
                </a:lnTo>
                <a:lnTo>
                  <a:pt x="1214539" y="1214539"/>
                </a:lnTo>
                <a:lnTo>
                  <a:pt x="0" y="12145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10366" y="4208888"/>
            <a:ext cx="3017482" cy="2684526"/>
            <a:chOff x="0" y="0"/>
            <a:chExt cx="4023309" cy="3579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23360" cy="3579368"/>
            </a:xfrm>
            <a:custGeom>
              <a:avLst/>
              <a:gdLst/>
              <a:ahLst/>
              <a:cxnLst/>
              <a:rect l="l" t="t" r="r" b="b"/>
              <a:pathLst>
                <a:path w="4023360" h="3579368">
                  <a:moveTo>
                    <a:pt x="0" y="0"/>
                  </a:moveTo>
                  <a:lnTo>
                    <a:pt x="4023360" y="0"/>
                  </a:lnTo>
                  <a:lnTo>
                    <a:pt x="4023360" y="3579368"/>
                  </a:lnTo>
                  <a:lnTo>
                    <a:pt x="0" y="357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697" r="-16696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17338" y="4208888"/>
            <a:ext cx="2995412" cy="2684526"/>
            <a:chOff x="0" y="0"/>
            <a:chExt cx="3993883" cy="357936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993896" cy="3579368"/>
            </a:xfrm>
            <a:custGeom>
              <a:avLst/>
              <a:gdLst/>
              <a:ahLst/>
              <a:cxnLst/>
              <a:rect l="l" t="t" r="r" b="b"/>
              <a:pathLst>
                <a:path w="3993896" h="3579368">
                  <a:moveTo>
                    <a:pt x="0" y="0"/>
                  </a:moveTo>
                  <a:lnTo>
                    <a:pt x="3993896" y="0"/>
                  </a:lnTo>
                  <a:lnTo>
                    <a:pt x="3993896" y="3579368"/>
                  </a:lnTo>
                  <a:lnTo>
                    <a:pt x="0" y="35793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3652" b="-33652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17338" y="1166851"/>
            <a:ext cx="2995384" cy="2699175"/>
            <a:chOff x="0" y="0"/>
            <a:chExt cx="3993845" cy="35989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993896" cy="3598926"/>
            </a:xfrm>
            <a:custGeom>
              <a:avLst/>
              <a:gdLst/>
              <a:ahLst/>
              <a:cxnLst/>
              <a:rect l="l" t="t" r="r" b="b"/>
              <a:pathLst>
                <a:path w="3993896" h="3598926">
                  <a:moveTo>
                    <a:pt x="0" y="0"/>
                  </a:moveTo>
                  <a:lnTo>
                    <a:pt x="3993896" y="0"/>
                  </a:lnTo>
                  <a:lnTo>
                    <a:pt x="3993896" y="3598926"/>
                  </a:lnTo>
                  <a:lnTo>
                    <a:pt x="0" y="3598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5734" r="-15732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0308" y="1166851"/>
            <a:ext cx="3017482" cy="2699128"/>
            <a:chOff x="0" y="0"/>
            <a:chExt cx="4023309" cy="3598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23360" cy="3598799"/>
            </a:xfrm>
            <a:custGeom>
              <a:avLst/>
              <a:gdLst/>
              <a:ahLst/>
              <a:cxnLst/>
              <a:rect l="l" t="t" r="r" b="b"/>
              <a:pathLst>
                <a:path w="4023360" h="3598799">
                  <a:moveTo>
                    <a:pt x="0" y="0"/>
                  </a:moveTo>
                  <a:lnTo>
                    <a:pt x="4023360" y="0"/>
                  </a:lnTo>
                  <a:lnTo>
                    <a:pt x="4023360" y="3598799"/>
                  </a:lnTo>
                  <a:lnTo>
                    <a:pt x="0" y="3598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632" r="-9631" b="-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45681" y="552145"/>
            <a:ext cx="5050519" cy="358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72"/>
              </a:lnSpc>
            </a:pP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Dove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sederti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lungo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il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percorso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71955" y="303549"/>
            <a:ext cx="1214540" cy="1214540"/>
          </a:xfrm>
          <a:custGeom>
            <a:avLst/>
            <a:gdLst/>
            <a:ahLst/>
            <a:cxnLst/>
            <a:rect l="l" t="t" r="r" b="b"/>
            <a:pathLst>
              <a:path w="1214540" h="1214540">
                <a:moveTo>
                  <a:pt x="0" y="0"/>
                </a:moveTo>
                <a:lnTo>
                  <a:pt x="1214540" y="0"/>
                </a:lnTo>
                <a:lnTo>
                  <a:pt x="1214540" y="1214539"/>
                </a:lnTo>
                <a:lnTo>
                  <a:pt x="0" y="12145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807696"/>
            <a:ext cx="3125924" cy="2738247"/>
            <a:chOff x="0" y="0"/>
            <a:chExt cx="4167899" cy="36509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7886" cy="3650996"/>
            </a:xfrm>
            <a:custGeom>
              <a:avLst/>
              <a:gdLst/>
              <a:ahLst/>
              <a:cxnLst/>
              <a:rect l="l" t="t" r="r" b="b"/>
              <a:pathLst>
                <a:path w="4167886" h="3650996">
                  <a:moveTo>
                    <a:pt x="0" y="0"/>
                  </a:moveTo>
                  <a:lnTo>
                    <a:pt x="4167886" y="0"/>
                  </a:lnTo>
                  <a:lnTo>
                    <a:pt x="4167886" y="3650996"/>
                  </a:lnTo>
                  <a:lnTo>
                    <a:pt x="0" y="3650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698" r="-15698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2288476"/>
            <a:ext cx="3125914" cy="2738295"/>
            <a:chOff x="0" y="0"/>
            <a:chExt cx="4167886" cy="36510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67886" cy="3651123"/>
            </a:xfrm>
            <a:custGeom>
              <a:avLst/>
              <a:gdLst/>
              <a:ahLst/>
              <a:cxnLst/>
              <a:rect l="l" t="t" r="r" b="b"/>
              <a:pathLst>
                <a:path w="4167886" h="3651123">
                  <a:moveTo>
                    <a:pt x="0" y="0"/>
                  </a:moveTo>
                  <a:lnTo>
                    <a:pt x="4167886" y="0"/>
                  </a:lnTo>
                  <a:lnTo>
                    <a:pt x="4167886" y="3651123"/>
                  </a:lnTo>
                  <a:lnTo>
                    <a:pt x="0" y="3651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6103" b="-2610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10" y="0"/>
            <a:ext cx="3125914" cy="2636225"/>
            <a:chOff x="0" y="0"/>
            <a:chExt cx="4167886" cy="35149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7886" cy="3514979"/>
            </a:xfrm>
            <a:custGeom>
              <a:avLst/>
              <a:gdLst/>
              <a:ahLst/>
              <a:cxnLst/>
              <a:rect l="l" t="t" r="r" b="b"/>
              <a:pathLst>
                <a:path w="4167886" h="3514979">
                  <a:moveTo>
                    <a:pt x="0" y="0"/>
                  </a:moveTo>
                  <a:lnTo>
                    <a:pt x="4167886" y="0"/>
                  </a:lnTo>
                  <a:lnTo>
                    <a:pt x="4167886" y="3514979"/>
                  </a:lnTo>
                  <a:lnTo>
                    <a:pt x="0" y="35149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3274" r="-1327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736692" y="427215"/>
            <a:ext cx="3721208" cy="828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8"/>
              </a:lnSpc>
            </a:pPr>
            <a:r>
              <a:rPr lang="en-US" sz="2699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Chi puoi incontrare durante la visita?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44456" y="5374291"/>
            <a:ext cx="3890189" cy="69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865" lvl="1" indent="-258432" algn="l">
              <a:lnSpc>
                <a:spcPts val="2672"/>
              </a:lnSpc>
              <a:buFont typeface="Arial"/>
              <a:buChar char="•"/>
            </a:pPr>
            <a:r>
              <a:rPr lang="en-US" sz="23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persone curiose che visitano il Museo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44456" y="1679391"/>
            <a:ext cx="4113444" cy="35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865" lvl="1" indent="-258432" algn="l">
              <a:lnSpc>
                <a:spcPts val="2672"/>
              </a:lnSpc>
              <a:buFont typeface="Arial"/>
              <a:buChar char="•"/>
            </a:pPr>
            <a:r>
              <a:rPr lang="en-US" sz="23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Classi in visita con la scuola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44456" y="3319939"/>
            <a:ext cx="4683947" cy="35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6865" lvl="1" indent="-258432" algn="l">
              <a:lnSpc>
                <a:spcPts val="2672"/>
              </a:lnSpc>
              <a:buFont typeface="Arial"/>
              <a:buChar char="•"/>
            </a:pPr>
            <a:r>
              <a:rPr lang="en-US" sz="23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Il personale del Museo;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31920" y="2540975"/>
            <a:ext cx="972075" cy="927889"/>
            <a:chOff x="0" y="0"/>
            <a:chExt cx="1117600" cy="1066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17600" cy="1066800"/>
            </a:xfrm>
            <a:custGeom>
              <a:avLst/>
              <a:gdLst/>
              <a:ahLst/>
              <a:cxnLst/>
              <a:rect l="l" t="t" r="r" b="b"/>
              <a:pathLst>
                <a:path w="1117600" h="1066800">
                  <a:moveTo>
                    <a:pt x="0" y="0"/>
                  </a:moveTo>
                  <a:lnTo>
                    <a:pt x="1117600" y="0"/>
                  </a:lnTo>
                  <a:lnTo>
                    <a:pt x="1117600" y="1066800"/>
                  </a:lnTo>
                  <a:lnTo>
                    <a:pt x="0" y="1066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3636" t="-14284" r="-9089" b="-244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4" name="Freeform 14"/>
          <p:cNvSpPr/>
          <p:nvPr/>
        </p:nvSpPr>
        <p:spPr>
          <a:xfrm>
            <a:off x="3736692" y="4052130"/>
            <a:ext cx="650036" cy="650036"/>
          </a:xfrm>
          <a:custGeom>
            <a:avLst/>
            <a:gdLst/>
            <a:ahLst/>
            <a:cxnLst/>
            <a:rect l="l" t="t" r="r" b="b"/>
            <a:pathLst>
              <a:path w="650036" h="650036">
                <a:moveTo>
                  <a:pt x="0" y="0"/>
                </a:moveTo>
                <a:lnTo>
                  <a:pt x="650036" y="0"/>
                </a:lnTo>
                <a:lnTo>
                  <a:pt x="650036" y="650036"/>
                </a:lnTo>
                <a:lnTo>
                  <a:pt x="0" y="6500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5" name="TextBox 15"/>
          <p:cNvSpPr txBox="1"/>
          <p:nvPr/>
        </p:nvSpPr>
        <p:spPr>
          <a:xfrm>
            <a:off x="4885558" y="4052130"/>
            <a:ext cx="1948813" cy="82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14"/>
              </a:lnSpc>
              <a:spcBef>
                <a:spcPct val="0"/>
              </a:spcBef>
            </a:pPr>
            <a:r>
              <a:rPr lang="en-US" sz="18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 rivolgerti a loro se hai bisogno di qualcosa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679221" y="3897762"/>
            <a:ext cx="2155150" cy="1360037"/>
            <a:chOff x="0" y="0"/>
            <a:chExt cx="5327865" cy="254721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327890" cy="2547190"/>
            </a:xfrm>
            <a:custGeom>
              <a:avLst/>
              <a:gdLst/>
              <a:ahLst/>
              <a:cxnLst/>
              <a:rect l="l" t="t" r="r" b="b"/>
              <a:pathLst>
                <a:path w="5327890" h="2547190">
                  <a:moveTo>
                    <a:pt x="0" y="0"/>
                  </a:moveTo>
                  <a:lnTo>
                    <a:pt x="5327890" y="0"/>
                  </a:lnTo>
                  <a:lnTo>
                    <a:pt x="5327890" y="2547190"/>
                  </a:lnTo>
                  <a:lnTo>
                    <a:pt x="0" y="254719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45809" r="-12699" b="-29205"/>
              </a:stretch>
            </a:blipFill>
            <a:ln w="254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 dirty="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6579" y="2362200"/>
            <a:ext cx="3636042" cy="4460558"/>
            <a:chOff x="0" y="0"/>
            <a:chExt cx="4848056" cy="59474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48055" cy="5947390"/>
            </a:xfrm>
            <a:custGeom>
              <a:avLst/>
              <a:gdLst/>
              <a:ahLst/>
              <a:cxnLst/>
              <a:rect l="l" t="t" r="r" b="b"/>
              <a:pathLst>
                <a:path w="4848055" h="5947390">
                  <a:moveTo>
                    <a:pt x="0" y="0"/>
                  </a:moveTo>
                  <a:lnTo>
                    <a:pt x="4848055" y="0"/>
                  </a:lnTo>
                  <a:lnTo>
                    <a:pt x="4848055" y="5947390"/>
                  </a:lnTo>
                  <a:lnTo>
                    <a:pt x="0" y="59473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719" r="-3671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92535" y="2362200"/>
            <a:ext cx="4349306" cy="4460558"/>
            <a:chOff x="0" y="0"/>
            <a:chExt cx="5799074" cy="59474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99074" cy="5947410"/>
            </a:xfrm>
            <a:custGeom>
              <a:avLst/>
              <a:gdLst/>
              <a:ahLst/>
              <a:cxnLst/>
              <a:rect l="l" t="t" r="r" b="b"/>
              <a:pathLst>
                <a:path w="5799074" h="5947410">
                  <a:moveTo>
                    <a:pt x="0" y="0"/>
                  </a:moveTo>
                  <a:lnTo>
                    <a:pt x="5799074" y="0"/>
                  </a:lnTo>
                  <a:lnTo>
                    <a:pt x="5799074" y="5947410"/>
                  </a:lnTo>
                  <a:lnTo>
                    <a:pt x="0" y="5947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855" r="-26855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6579" y="731520"/>
            <a:ext cx="3988537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1"/>
              </a:lnSpc>
            </a:pP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Alla fine della visita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troverai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di nuovo il nostro Museum Store con libri, </a:t>
            </a:r>
            <a:r>
              <a:rPr lang="en-US" sz="2394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giochi</a:t>
            </a:r>
            <a:r>
              <a:rPr lang="en-US" sz="2394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e souvenir.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922758" y="731520"/>
            <a:ext cx="4288860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chiedere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a  ______ se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vuoi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guardare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o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comprare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qualche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cosa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dallo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scaffale</a:t>
            </a:r>
            <a:r>
              <a:rPr lang="en-US" sz="24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7494" y="1996778"/>
            <a:ext cx="4349306" cy="4460558"/>
            <a:chOff x="0" y="0"/>
            <a:chExt cx="5799074" cy="59474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99074" cy="5947410"/>
            </a:xfrm>
            <a:custGeom>
              <a:avLst/>
              <a:gdLst/>
              <a:ahLst/>
              <a:cxnLst/>
              <a:rect l="l" t="t" r="r" b="b"/>
              <a:pathLst>
                <a:path w="5799074" h="5947410">
                  <a:moveTo>
                    <a:pt x="0" y="0"/>
                  </a:moveTo>
                  <a:lnTo>
                    <a:pt x="5799074" y="0"/>
                  </a:lnTo>
                  <a:lnTo>
                    <a:pt x="5799074" y="5947410"/>
                  </a:lnTo>
                  <a:lnTo>
                    <a:pt x="0" y="5947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5003" b="-150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041192" y="1996778"/>
            <a:ext cx="4349306" cy="4460558"/>
            <a:chOff x="0" y="0"/>
            <a:chExt cx="5799074" cy="594741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99074" cy="5947410"/>
            </a:xfrm>
            <a:custGeom>
              <a:avLst/>
              <a:gdLst/>
              <a:ahLst/>
              <a:cxnLst/>
              <a:rect l="l" t="t" r="r" b="b"/>
              <a:pathLst>
                <a:path w="5799074" h="5947410">
                  <a:moveTo>
                    <a:pt x="0" y="0"/>
                  </a:moveTo>
                  <a:lnTo>
                    <a:pt x="5799074" y="0"/>
                  </a:lnTo>
                  <a:lnTo>
                    <a:pt x="5799074" y="5947410"/>
                  </a:lnTo>
                  <a:lnTo>
                    <a:pt x="0" y="5947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5003" b="-150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7017" y="762000"/>
            <a:ext cx="8793480" cy="69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2"/>
              </a:lnSpc>
            </a:pPr>
            <a:r>
              <a:rPr lang="en-US" sz="2394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Se alla fine della visita ti è venuta fame, trovi i nostri distributori di merendine vicino al Museum Store e all’ingresso del Museo.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715632"/>
            <a:ext cx="5829290" cy="3265656"/>
            <a:chOff x="0" y="0"/>
            <a:chExt cx="7772387" cy="4354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72400" cy="4354195"/>
            </a:xfrm>
            <a:custGeom>
              <a:avLst/>
              <a:gdLst/>
              <a:ahLst/>
              <a:cxnLst/>
              <a:rect l="l" t="t" r="r" b="b"/>
              <a:pathLst>
                <a:path w="7772400" h="4354195">
                  <a:moveTo>
                    <a:pt x="0" y="0"/>
                  </a:moveTo>
                  <a:lnTo>
                    <a:pt x="7772400" y="0"/>
                  </a:lnTo>
                  <a:lnTo>
                    <a:pt x="7772400" y="4354195"/>
                  </a:lnTo>
                  <a:lnTo>
                    <a:pt x="0" y="435419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1927" r="-21927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31520" y="729920"/>
            <a:ext cx="5829290" cy="3251374"/>
            <a:chOff x="0" y="0"/>
            <a:chExt cx="7772387" cy="43351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772381" cy="4335159"/>
            </a:xfrm>
            <a:custGeom>
              <a:avLst/>
              <a:gdLst/>
              <a:ahLst/>
              <a:cxnLst/>
              <a:rect l="l" t="t" r="r" b="b"/>
              <a:pathLst>
                <a:path w="7772381" h="4335159">
                  <a:moveTo>
                    <a:pt x="0" y="0"/>
                  </a:moveTo>
                  <a:lnTo>
                    <a:pt x="7772381" y="0"/>
                  </a:lnTo>
                  <a:lnTo>
                    <a:pt x="7772381" y="4335159"/>
                  </a:lnTo>
                  <a:lnTo>
                    <a:pt x="0" y="433515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1563" r="-21563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7772387" cy="43161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755"/>
                </a:lnSpc>
              </a:pPr>
              <a:r>
                <a:rPr lang="en-US" sz="4260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Il Museo ha tante collezioni da scoprire.</a:t>
              </a:r>
            </a:p>
            <a:p>
              <a:pPr algn="ctr">
                <a:lnSpc>
                  <a:spcPts val="4755"/>
                </a:lnSpc>
              </a:pPr>
              <a:r>
                <a:rPr lang="en-US" sz="4260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Visita con tranquillità </a:t>
              </a:r>
            </a:p>
            <a:p>
              <a:pPr algn="ctr">
                <a:lnSpc>
                  <a:spcPts val="4755"/>
                </a:lnSpc>
              </a:pPr>
              <a:r>
                <a:rPr lang="en-US" sz="4260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e torna più volte a trovarci!  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422281" y="5069014"/>
            <a:ext cx="4126544" cy="1937137"/>
          </a:xfrm>
          <a:custGeom>
            <a:avLst/>
            <a:gdLst/>
            <a:ahLst/>
            <a:cxnLst/>
            <a:rect l="l" t="t" r="r" b="b"/>
            <a:pathLst>
              <a:path w="4126544" h="1937137">
                <a:moveTo>
                  <a:pt x="0" y="0"/>
                </a:moveTo>
                <a:lnTo>
                  <a:pt x="4126545" y="0"/>
                </a:lnTo>
                <a:lnTo>
                  <a:pt x="4126545" y="1937138"/>
                </a:lnTo>
                <a:lnTo>
                  <a:pt x="0" y="19371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8" name="Group 8"/>
          <p:cNvGrpSpPr/>
          <p:nvPr/>
        </p:nvGrpSpPr>
        <p:grpSpPr>
          <a:xfrm>
            <a:off x="4996415" y="1584112"/>
            <a:ext cx="4999568" cy="4999568"/>
            <a:chOff x="0" y="0"/>
            <a:chExt cx="6666090" cy="66660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66103" cy="6666103"/>
            </a:xfrm>
            <a:custGeom>
              <a:avLst/>
              <a:gdLst/>
              <a:ahLst/>
              <a:cxnLst/>
              <a:rect l="l" t="t" r="r" b="b"/>
              <a:pathLst>
                <a:path w="6666103" h="6666103">
                  <a:moveTo>
                    <a:pt x="0" y="0"/>
                  </a:moveTo>
                  <a:lnTo>
                    <a:pt x="6666103" y="0"/>
                  </a:lnTo>
                  <a:lnTo>
                    <a:pt x="6666103" y="6666103"/>
                  </a:lnTo>
                  <a:lnTo>
                    <a:pt x="0" y="6666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68262" y="5172075"/>
            <a:ext cx="3851338" cy="157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5"/>
              </a:lnSpc>
            </a:pPr>
            <a:r>
              <a:rPr lang="en-US" sz="153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Storie sociali dei percorsi di visita al Museo:</a:t>
            </a:r>
          </a:p>
          <a:p>
            <a:pPr marL="351434" lvl="2" indent="-117145" algn="l">
              <a:lnSpc>
                <a:spcPts val="2505"/>
              </a:lnSpc>
              <a:buFont typeface="Arial"/>
              <a:buChar char="⚬"/>
            </a:pPr>
            <a:r>
              <a:rPr lang="en-US" sz="153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L’Archeologia del Cinema - 1h </a:t>
            </a:r>
          </a:p>
          <a:p>
            <a:pPr marL="351434" lvl="2" indent="-117145" algn="l">
              <a:lnSpc>
                <a:spcPts val="2505"/>
              </a:lnSpc>
              <a:buFont typeface="Arial"/>
              <a:buChar char="⚬"/>
            </a:pPr>
            <a:r>
              <a:rPr lang="en-US" sz="153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L’Aula del Tempio - 30 min</a:t>
            </a:r>
          </a:p>
          <a:p>
            <a:pPr marL="351434" lvl="2" indent="-117145" algn="l">
              <a:lnSpc>
                <a:spcPts val="2505"/>
              </a:lnSpc>
              <a:buFont typeface="Arial"/>
              <a:buChar char="⚬"/>
            </a:pPr>
            <a:r>
              <a:rPr lang="en-US" sz="153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La Macchina del Cinema -1h</a:t>
            </a:r>
          </a:p>
          <a:p>
            <a:pPr marL="351434" lvl="2" indent="-117145" algn="l">
              <a:lnSpc>
                <a:spcPts val="2505"/>
              </a:lnSpc>
              <a:buFont typeface="Arial"/>
              <a:buChar char="⚬"/>
            </a:pPr>
            <a:r>
              <a:rPr lang="en-US" sz="1536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La Galleria dei Manifesti - 20 min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850" y="-360012"/>
            <a:ext cx="9866376" cy="4098608"/>
            <a:chOff x="0" y="0"/>
            <a:chExt cx="13155168" cy="54648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55168" cy="5464810"/>
            </a:xfrm>
            <a:custGeom>
              <a:avLst/>
              <a:gdLst/>
              <a:ahLst/>
              <a:cxnLst/>
              <a:rect l="l" t="t" r="r" b="b"/>
              <a:pathLst>
                <a:path w="13155168" h="5464810">
                  <a:moveTo>
                    <a:pt x="0" y="0"/>
                  </a:moveTo>
                  <a:lnTo>
                    <a:pt x="13155168" y="0"/>
                  </a:lnTo>
                  <a:lnTo>
                    <a:pt x="13155168" y="5464810"/>
                  </a:lnTo>
                  <a:lnTo>
                    <a:pt x="0" y="5464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128" b="-35128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80186" y="4580224"/>
            <a:ext cx="3678622" cy="1333633"/>
            <a:chOff x="0" y="0"/>
            <a:chExt cx="4904829" cy="177817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04867" cy="1778127"/>
            </a:xfrm>
            <a:custGeom>
              <a:avLst/>
              <a:gdLst/>
              <a:ahLst/>
              <a:cxnLst/>
              <a:rect l="l" t="t" r="r" b="b"/>
              <a:pathLst>
                <a:path w="4904867" h="1778127">
                  <a:moveTo>
                    <a:pt x="0" y="0"/>
                  </a:moveTo>
                  <a:lnTo>
                    <a:pt x="4904867" y="0"/>
                  </a:lnTo>
                  <a:lnTo>
                    <a:pt x="4904867" y="1778127"/>
                  </a:lnTo>
                  <a:lnTo>
                    <a:pt x="0" y="1778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80186" y="3448050"/>
            <a:ext cx="3996614" cy="94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3"/>
              </a:lnSpc>
            </a:pPr>
            <a:r>
              <a:rPr lang="en-US" sz="268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IncluVisity Accessibility Partner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182038" y="3271838"/>
            <a:ext cx="9525" cy="3325749"/>
            <a:chOff x="0" y="0"/>
            <a:chExt cx="12700" cy="44343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00" cy="4434332"/>
            </a:xfrm>
            <a:custGeom>
              <a:avLst/>
              <a:gdLst/>
              <a:ahLst/>
              <a:cxnLst/>
              <a:rect l="l" t="t" r="r" b="b"/>
              <a:pathLst>
                <a:path w="12700" h="4434332">
                  <a:moveTo>
                    <a:pt x="0" y="4434332"/>
                  </a:moveTo>
                  <a:lnTo>
                    <a:pt x="12700" y="0"/>
                  </a:lnTo>
                </a:path>
              </a:pathLst>
            </a:custGeom>
            <a:blipFill>
              <a:blip r:embed="rId4">
                <a:alphaModFix amt="0"/>
              </a:blip>
              <a:stretch>
                <a:fillRect l="-44748475" r="-44748475"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32882" y="3810000"/>
            <a:ext cx="3576399" cy="2371515"/>
            <a:chOff x="0" y="0"/>
            <a:chExt cx="4768532" cy="31620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68596" cy="3162046"/>
            </a:xfrm>
            <a:custGeom>
              <a:avLst/>
              <a:gdLst/>
              <a:ahLst/>
              <a:cxnLst/>
              <a:rect l="l" t="t" r="r" b="b"/>
              <a:pathLst>
                <a:path w="4768596" h="3162046">
                  <a:moveTo>
                    <a:pt x="0" y="0"/>
                  </a:moveTo>
                  <a:lnTo>
                    <a:pt x="4768596" y="0"/>
                  </a:lnTo>
                  <a:lnTo>
                    <a:pt x="4768596" y="3162046"/>
                  </a:lnTo>
                  <a:lnTo>
                    <a:pt x="0" y="3162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5403" r="1" b="-25402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352983" y="3452860"/>
            <a:ext cx="3996614" cy="46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3"/>
              </a:lnSpc>
            </a:pPr>
            <a:r>
              <a:rPr lang="en-US" sz="268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in collaborazione con: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557" y="390268"/>
            <a:ext cx="8787765" cy="3279934"/>
            <a:chOff x="0" y="0"/>
            <a:chExt cx="11717020" cy="43732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17020" cy="4373245"/>
            </a:xfrm>
            <a:custGeom>
              <a:avLst/>
              <a:gdLst/>
              <a:ahLst/>
              <a:cxnLst/>
              <a:rect l="l" t="t" r="r" b="b"/>
              <a:pathLst>
                <a:path w="11717020" h="4373245">
                  <a:moveTo>
                    <a:pt x="0" y="0"/>
                  </a:moveTo>
                  <a:lnTo>
                    <a:pt x="11717020" y="0"/>
                  </a:lnTo>
                  <a:lnTo>
                    <a:pt x="11717020" y="4373245"/>
                  </a:lnTo>
                  <a:lnTo>
                    <a:pt x="0" y="437324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141" b="-2142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81444" y="611867"/>
            <a:ext cx="8787717" cy="2227802"/>
            <a:chOff x="0" y="0"/>
            <a:chExt cx="11716956" cy="29704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16893" cy="2970403"/>
            </a:xfrm>
            <a:custGeom>
              <a:avLst/>
              <a:gdLst/>
              <a:ahLst/>
              <a:cxnLst/>
              <a:rect l="l" t="t" r="r" b="b"/>
              <a:pathLst>
                <a:path w="11716893" h="2970403">
                  <a:moveTo>
                    <a:pt x="0" y="0"/>
                  </a:moveTo>
                  <a:lnTo>
                    <a:pt x="11716893" y="0"/>
                  </a:lnTo>
                  <a:lnTo>
                    <a:pt x="11716893" y="2970403"/>
                  </a:lnTo>
                  <a:lnTo>
                    <a:pt x="0" y="2970403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6806" b="-26806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00482" y="321691"/>
            <a:ext cx="8625878" cy="2220665"/>
            <a:chOff x="0" y="0"/>
            <a:chExt cx="11501171" cy="296088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01170" cy="2960883"/>
            </a:xfrm>
            <a:custGeom>
              <a:avLst/>
              <a:gdLst/>
              <a:ahLst/>
              <a:cxnLst/>
              <a:rect l="l" t="t" r="r" b="b"/>
              <a:pathLst>
                <a:path w="11501170" h="2960883">
                  <a:moveTo>
                    <a:pt x="0" y="0"/>
                  </a:moveTo>
                  <a:lnTo>
                    <a:pt x="11501170" y="0"/>
                  </a:lnTo>
                  <a:lnTo>
                    <a:pt x="11501170" y="2960883"/>
                  </a:lnTo>
                  <a:lnTo>
                    <a:pt x="0" y="2960883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27107" r="-1876" b="-27107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11501171" cy="29513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747"/>
                </a:lnSpc>
              </a:pPr>
              <a:r>
                <a:rPr lang="en-US" sz="2462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Per molte persone visitare il Museo del Cinema </a:t>
              </a:r>
            </a:p>
            <a:p>
              <a:pPr algn="ctr">
                <a:lnSpc>
                  <a:spcPts val="2747"/>
                </a:lnSpc>
              </a:pPr>
              <a:r>
                <a:rPr lang="en-US" sz="2462">
                  <a:solidFill>
                    <a:srgbClr val="000000"/>
                  </a:solidFill>
                  <a:latin typeface="Semplicit‡ 1"/>
                  <a:ea typeface="Semplicit‡ 1"/>
                  <a:cs typeface="Semplicit‡ 1"/>
                  <a:sym typeface="Semplicit‡ 1"/>
                </a:rPr>
                <a:t>è divertente e si vedono cose interessanti: immagini in movimento, fotografie, apparecchi cinematografici</a:t>
              </a:r>
            </a:p>
            <a:p>
              <a:pPr algn="ctr">
                <a:lnSpc>
                  <a:spcPts val="2747"/>
                </a:lnSpc>
              </a:pPr>
              <a:endParaRPr lang="en-US" sz="2462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80472" y="2322725"/>
            <a:ext cx="4792656" cy="3960381"/>
            <a:chOff x="0" y="0"/>
            <a:chExt cx="6390208" cy="528050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90259" cy="5280533"/>
            </a:xfrm>
            <a:custGeom>
              <a:avLst/>
              <a:gdLst/>
              <a:ahLst/>
              <a:cxnLst/>
              <a:rect l="l" t="t" r="r" b="b"/>
              <a:pathLst>
                <a:path w="6390259" h="5280533">
                  <a:moveTo>
                    <a:pt x="0" y="0"/>
                  </a:moveTo>
                  <a:lnTo>
                    <a:pt x="6390259" y="0"/>
                  </a:lnTo>
                  <a:lnTo>
                    <a:pt x="6390259" y="5280533"/>
                  </a:lnTo>
                  <a:lnTo>
                    <a:pt x="0" y="5280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012" r="-1201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1814698"/>
            <a:ext cx="3733800" cy="4419600"/>
            <a:chOff x="0" y="0"/>
            <a:chExt cx="4978400" cy="589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8400" cy="5892800"/>
            </a:xfrm>
            <a:custGeom>
              <a:avLst/>
              <a:gdLst/>
              <a:ahLst/>
              <a:cxnLst/>
              <a:rect l="l" t="t" r="r" b="b"/>
              <a:pathLst>
                <a:path w="4978400" h="5892800">
                  <a:moveTo>
                    <a:pt x="0" y="0"/>
                  </a:moveTo>
                  <a:lnTo>
                    <a:pt x="4978400" y="0"/>
                  </a:lnTo>
                  <a:lnTo>
                    <a:pt x="4978400" y="5892800"/>
                  </a:lnTo>
                  <a:lnTo>
                    <a:pt x="0" y="589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012" b="-463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Freeform 4"/>
          <p:cNvSpPr/>
          <p:nvPr/>
        </p:nvSpPr>
        <p:spPr>
          <a:xfrm>
            <a:off x="5577840" y="1814698"/>
            <a:ext cx="3591378" cy="4419600"/>
          </a:xfrm>
          <a:custGeom>
            <a:avLst/>
            <a:gdLst/>
            <a:ahLst/>
            <a:cxnLst/>
            <a:rect l="l" t="t" r="r" b="b"/>
            <a:pathLst>
              <a:path w="3591378" h="4419600">
                <a:moveTo>
                  <a:pt x="0" y="0"/>
                </a:moveTo>
                <a:lnTo>
                  <a:pt x="3591378" y="0"/>
                </a:lnTo>
                <a:lnTo>
                  <a:pt x="3591378" y="4419600"/>
                </a:lnTo>
                <a:lnTo>
                  <a:pt x="0" y="441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940" r="-40586" b="-501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TextBox 5"/>
          <p:cNvSpPr txBox="1"/>
          <p:nvPr/>
        </p:nvSpPr>
        <p:spPr>
          <a:xfrm>
            <a:off x="838200" y="737502"/>
            <a:ext cx="3869026" cy="79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Arrivati al Museo questo è </a:t>
            </a:r>
          </a:p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l’ingresso principale.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615940" y="727977"/>
            <a:ext cx="3591378" cy="79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Spesso ci sono molte persone in fila per entrare.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60226" y="914400"/>
            <a:ext cx="4045553" cy="5666327"/>
            <a:chOff x="0" y="0"/>
            <a:chExt cx="5394071" cy="75551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94071" cy="7555103"/>
            </a:xfrm>
            <a:custGeom>
              <a:avLst/>
              <a:gdLst/>
              <a:ahLst/>
              <a:cxnLst/>
              <a:rect l="l" t="t" r="r" b="b"/>
              <a:pathLst>
                <a:path w="5394071" h="7555103">
                  <a:moveTo>
                    <a:pt x="0" y="0"/>
                  </a:moveTo>
                  <a:lnTo>
                    <a:pt x="5394071" y="0"/>
                  </a:lnTo>
                  <a:lnTo>
                    <a:pt x="5394071" y="7555103"/>
                  </a:lnTo>
                  <a:lnTo>
                    <a:pt x="0" y="755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523" r="-252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31520" y="1717477"/>
            <a:ext cx="3654751" cy="2632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All’ingresso del Museo troverai una persona con giacca e pantaloni neri. 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 questa persona puoi chiedere informazioni per entrare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394415" y="2603105"/>
            <a:ext cx="972075" cy="927889"/>
            <a:chOff x="0" y="0"/>
            <a:chExt cx="1117600" cy="1066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7600" cy="1066800"/>
            </a:xfrm>
            <a:custGeom>
              <a:avLst/>
              <a:gdLst/>
              <a:ahLst/>
              <a:cxnLst/>
              <a:rect l="l" t="t" r="r" b="b"/>
              <a:pathLst>
                <a:path w="1117600" h="1066800">
                  <a:moveTo>
                    <a:pt x="0" y="0"/>
                  </a:moveTo>
                  <a:lnTo>
                    <a:pt x="1117600" y="0"/>
                  </a:lnTo>
                  <a:lnTo>
                    <a:pt x="1117600" y="1066800"/>
                  </a:lnTo>
                  <a:lnTo>
                    <a:pt x="0" y="1066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636" t="-14284" r="-9089" b="-244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39401" y="2200913"/>
            <a:ext cx="3287078" cy="4300958"/>
            <a:chOff x="0" y="0"/>
            <a:chExt cx="4382770" cy="57346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2770" cy="5734573"/>
            </a:xfrm>
            <a:custGeom>
              <a:avLst/>
              <a:gdLst/>
              <a:ahLst/>
              <a:cxnLst/>
              <a:rect l="l" t="t" r="r" b="b"/>
              <a:pathLst>
                <a:path w="4382770" h="5734573">
                  <a:moveTo>
                    <a:pt x="0" y="0"/>
                  </a:moveTo>
                  <a:lnTo>
                    <a:pt x="4382770" y="0"/>
                  </a:lnTo>
                  <a:lnTo>
                    <a:pt x="4382770" y="5734573"/>
                  </a:lnTo>
                  <a:lnTo>
                    <a:pt x="0" y="5734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951" b="-95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27662" y="2200913"/>
            <a:ext cx="3609583" cy="4300958"/>
            <a:chOff x="0" y="0"/>
            <a:chExt cx="4382770" cy="52222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82770" cy="5222240"/>
            </a:xfrm>
            <a:custGeom>
              <a:avLst/>
              <a:gdLst/>
              <a:ahLst/>
              <a:cxnLst/>
              <a:rect l="l" t="t" r="r" b="b"/>
              <a:pathLst>
                <a:path w="4382770" h="5222240">
                  <a:moveTo>
                    <a:pt x="0" y="0"/>
                  </a:moveTo>
                  <a:lnTo>
                    <a:pt x="4382770" y="0"/>
                  </a:lnTo>
                  <a:lnTo>
                    <a:pt x="4382770" y="5222240"/>
                  </a:lnTo>
                  <a:lnTo>
                    <a:pt x="0" y="5222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950" b="-594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7662" y="413776"/>
            <a:ext cx="4145280" cy="1598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entrare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dall’ingresso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principale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: ci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sono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delle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porte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scorrevoli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di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vetro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e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si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scendono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delle scale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39401" y="413776"/>
            <a:ext cx="3583238" cy="1598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Oppure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puoi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chiedere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di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entrare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dal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cancello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a sinistra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più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tranquillo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e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usare</a:t>
            </a:r>
            <a:r>
              <a:rPr lang="en-US" sz="2300" b="1" dirty="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la </a:t>
            </a:r>
            <a:r>
              <a:rPr lang="en-US" sz="2300" b="1" dirty="0" err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passerella</a:t>
            </a:r>
            <a:endParaRPr lang="en-US" sz="2300" b="1" dirty="0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52981" y="1239356"/>
            <a:ext cx="4539279" cy="4315112"/>
            <a:chOff x="0" y="0"/>
            <a:chExt cx="6052372" cy="57534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52372" cy="5753482"/>
            </a:xfrm>
            <a:custGeom>
              <a:avLst/>
              <a:gdLst/>
              <a:ahLst/>
              <a:cxnLst/>
              <a:rect l="l" t="t" r="r" b="b"/>
              <a:pathLst>
                <a:path w="6052372" h="5753482">
                  <a:moveTo>
                    <a:pt x="0" y="0"/>
                  </a:moveTo>
                  <a:lnTo>
                    <a:pt x="6052372" y="0"/>
                  </a:lnTo>
                  <a:lnTo>
                    <a:pt x="6052372" y="5753482"/>
                  </a:lnTo>
                  <a:lnTo>
                    <a:pt x="0" y="57534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1736" r="-15236" b="-29893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31109" y="1132767"/>
            <a:ext cx="3485024" cy="4471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Per visitare il Museo devo avere il biglietto.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All’ingresso trovo la BIGLIETTERIA, qui posso acquistare il biglietto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341337" y="2976804"/>
            <a:ext cx="636860" cy="607912"/>
            <a:chOff x="0" y="0"/>
            <a:chExt cx="1117600" cy="1066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7600" cy="1066800"/>
            </a:xfrm>
            <a:custGeom>
              <a:avLst/>
              <a:gdLst/>
              <a:ahLst/>
              <a:cxnLst/>
              <a:rect l="l" t="t" r="r" b="b"/>
              <a:pathLst>
                <a:path w="1117600" h="1066800">
                  <a:moveTo>
                    <a:pt x="0" y="0"/>
                  </a:moveTo>
                  <a:lnTo>
                    <a:pt x="1117600" y="0"/>
                  </a:lnTo>
                  <a:lnTo>
                    <a:pt x="1117600" y="1066800"/>
                  </a:lnTo>
                  <a:lnTo>
                    <a:pt x="0" y="1066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636" t="-14284" r="-9089" b="-244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99394" y="534041"/>
            <a:ext cx="4370451" cy="5776912"/>
            <a:chOff x="0" y="0"/>
            <a:chExt cx="5827268" cy="77025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27268" cy="7702550"/>
            </a:xfrm>
            <a:custGeom>
              <a:avLst/>
              <a:gdLst/>
              <a:ahLst/>
              <a:cxnLst/>
              <a:rect l="l" t="t" r="r" b="b"/>
              <a:pathLst>
                <a:path w="5827268" h="7702550">
                  <a:moveTo>
                    <a:pt x="0" y="0"/>
                  </a:moveTo>
                  <a:lnTo>
                    <a:pt x="5827268" y="0"/>
                  </a:lnTo>
                  <a:lnTo>
                    <a:pt x="5827268" y="7702550"/>
                  </a:lnTo>
                  <a:lnTo>
                    <a:pt x="0" y="7702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35" b="-435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05193" y="300323"/>
            <a:ext cx="4471606" cy="6028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Per migliorare la tua visita puoi chiedere in prestito alla biglietteria il kit </a:t>
            </a:r>
            <a:r>
              <a:rPr lang="en-US" sz="2600">
                <a:solidFill>
                  <a:srgbClr val="FF751F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Esplorazione</a:t>
            </a:r>
            <a:r>
              <a:rPr lang="en-US" sz="26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.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751F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 </a:t>
            </a:r>
          </a:p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Il kit contiene:</a:t>
            </a:r>
          </a:p>
          <a:p>
            <a:pPr algn="l">
              <a:lnSpc>
                <a:spcPts val="2380"/>
              </a:lnSpc>
            </a:pPr>
            <a:endParaRPr lang="en-US" sz="2600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marL="386080" lvl="2" indent="-128693" algn="l">
              <a:lnSpc>
                <a:spcPts val="36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Cuffie antirumore</a:t>
            </a:r>
          </a:p>
          <a:p>
            <a:pPr marL="386080" lvl="2" indent="-128693" algn="l">
              <a:lnSpc>
                <a:spcPts val="36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Occhiali filtro luce</a:t>
            </a:r>
          </a:p>
          <a:p>
            <a:pPr marL="386080" lvl="2" indent="-128693" algn="l">
              <a:lnSpc>
                <a:spcPts val="36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Fidget</a:t>
            </a:r>
          </a:p>
          <a:p>
            <a:pPr marL="386080" lvl="2" indent="-128693" algn="l">
              <a:lnSpc>
                <a:spcPts val="36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Mappe dei piani espositivi</a:t>
            </a:r>
          </a:p>
          <a:p>
            <a:pPr algn="l">
              <a:lnSpc>
                <a:spcPts val="4478"/>
              </a:lnSpc>
            </a:pPr>
            <a:endParaRPr lang="en-US" sz="2000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4480"/>
              </a:lnSpc>
            </a:pPr>
            <a:r>
              <a:rPr lang="en-US" sz="2400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Dopo la visita bisogna restituirlo in biglietteria.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2560079"/>
            <a:ext cx="4083090" cy="4023601"/>
            <a:chOff x="0" y="0"/>
            <a:chExt cx="3860673" cy="38044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60673" cy="3804412"/>
            </a:xfrm>
            <a:custGeom>
              <a:avLst/>
              <a:gdLst/>
              <a:ahLst/>
              <a:cxnLst/>
              <a:rect l="l" t="t" r="r" b="b"/>
              <a:pathLst>
                <a:path w="3860673" h="3804412">
                  <a:moveTo>
                    <a:pt x="0" y="0"/>
                  </a:moveTo>
                  <a:lnTo>
                    <a:pt x="3860673" y="0"/>
                  </a:lnTo>
                  <a:lnTo>
                    <a:pt x="3860673" y="3804412"/>
                  </a:lnTo>
                  <a:lnTo>
                    <a:pt x="0" y="3804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659" r="-1965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31520" y="731520"/>
            <a:ext cx="8510340" cy="1692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6"/>
              </a:lnSpc>
            </a:pPr>
            <a:r>
              <a:rPr lang="en-US" sz="24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Non appena superata la biglietteria, potresti notare la presenza del “Museum store” e dei distributori di merendine. </a:t>
            </a:r>
          </a:p>
          <a:p>
            <a:pPr algn="l">
              <a:lnSpc>
                <a:spcPts val="2676"/>
              </a:lnSpc>
            </a:pPr>
            <a:endParaRPr lang="en-US" sz="2400" b="1">
              <a:solidFill>
                <a:srgbClr val="000000"/>
              </a:solidFill>
              <a:latin typeface="Semplicit‡ 1"/>
              <a:ea typeface="Semplicit‡ 1"/>
              <a:cs typeface="Semplicit‡ 1"/>
              <a:sym typeface="Semplicit‡ 1"/>
            </a:endParaRPr>
          </a:p>
          <a:p>
            <a:pPr algn="l">
              <a:lnSpc>
                <a:spcPts val="2677"/>
              </a:lnSpc>
            </a:pPr>
            <a:r>
              <a:rPr lang="en-US" sz="2400" b="1">
                <a:solidFill>
                  <a:srgbClr val="000000"/>
                </a:solidFill>
                <a:latin typeface="Semplicit‡ 1"/>
                <a:ea typeface="Semplicit‡ 1"/>
                <a:cs typeface="Semplicit‡ 1"/>
                <a:sym typeface="Semplicit‡ 1"/>
              </a:rPr>
              <a:t>Quelle aree sono la fine del percorso del Museo, prima dirigiti al primo piano per iniziare la visita.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427176" y="2560079"/>
            <a:ext cx="3923248" cy="4023601"/>
            <a:chOff x="0" y="0"/>
            <a:chExt cx="5799074" cy="59474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799074" cy="5947410"/>
            </a:xfrm>
            <a:custGeom>
              <a:avLst/>
              <a:gdLst/>
              <a:ahLst/>
              <a:cxnLst/>
              <a:rect l="l" t="t" r="r" b="b"/>
              <a:pathLst>
                <a:path w="5799074" h="5947410">
                  <a:moveTo>
                    <a:pt x="0" y="0"/>
                  </a:moveTo>
                  <a:lnTo>
                    <a:pt x="5799074" y="0"/>
                  </a:lnTo>
                  <a:lnTo>
                    <a:pt x="5799074" y="5947410"/>
                  </a:lnTo>
                  <a:lnTo>
                    <a:pt x="0" y="5947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5003" b="-15004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745</Words>
  <Application>Microsoft Office PowerPoint</Application>
  <PresentationFormat>Personalizzato</PresentationFormat>
  <Paragraphs>291</Paragraphs>
  <Slides>27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Semplicit‡ 1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sociale Museo Nazionale del Cinema_MOD.pptx</dc:title>
  <cp:lastModifiedBy>Marta Fontolan | Museo Nazionale del Cinema</cp:lastModifiedBy>
  <cp:revision>2</cp:revision>
  <dcterms:created xsi:type="dcterms:W3CDTF">2006-08-16T00:00:00Z</dcterms:created>
  <dcterms:modified xsi:type="dcterms:W3CDTF">2026-08-20T09:51:25Z</dcterms:modified>
  <dc:identifier>DAHLCYQvXaU</dc:identifier>
</cp:coreProperties>
</file>